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6"/>
  </p:notesMasterIdLst>
  <p:sldIdLst>
    <p:sldId id="256" r:id="rId2"/>
    <p:sldId id="301" r:id="rId3"/>
    <p:sldId id="330" r:id="rId4"/>
    <p:sldId id="332" r:id="rId5"/>
    <p:sldId id="319" r:id="rId6"/>
    <p:sldId id="258" r:id="rId7"/>
    <p:sldId id="272" r:id="rId8"/>
    <p:sldId id="321" r:id="rId9"/>
    <p:sldId id="331" r:id="rId10"/>
    <p:sldId id="335" r:id="rId11"/>
    <p:sldId id="320" r:id="rId12"/>
    <p:sldId id="315" r:id="rId13"/>
    <p:sldId id="333" r:id="rId14"/>
    <p:sldId id="260" r:id="rId15"/>
    <p:sldId id="292" r:id="rId16"/>
    <p:sldId id="310" r:id="rId17"/>
    <p:sldId id="296" r:id="rId18"/>
    <p:sldId id="299" r:id="rId19"/>
    <p:sldId id="316" r:id="rId20"/>
    <p:sldId id="298" r:id="rId21"/>
    <p:sldId id="300" r:id="rId22"/>
    <p:sldId id="308" r:id="rId23"/>
    <p:sldId id="334" r:id="rId24"/>
    <p:sldId id="318" r:id="rId25"/>
  </p:sldIdLst>
  <p:sldSz cx="13011150" cy="73152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entury Gothic" panose="020B0502020202020204" pitchFamily="34" charset="0"/>
      <p:regular r:id="rId33"/>
      <p:bold r:id="rId34"/>
      <p:italic r:id="rId35"/>
      <p:boldItalic r:id="rId36"/>
    </p:embeddedFont>
    <p:embeddedFont>
      <p:font typeface="Lato" panose="020F0502020204030203" pitchFamily="34" charset="0"/>
      <p:regular r:id="rId37"/>
      <p:bold r:id="rId38"/>
      <p:italic r:id="rId39"/>
      <p:boldItalic r:id="rId40"/>
    </p:embeddedFont>
    <p:embeddedFont>
      <p:font typeface="Lato Light" panose="020F0402020204030203" pitchFamily="34" charset="0"/>
      <p:regular r:id="rId41"/>
    </p:embeddedFont>
    <p:embeddedFont>
      <p:font typeface="Panefresco" panose="02000000000000000000" pitchFamily="2" charset="0"/>
      <p:regular r:id="rId42"/>
    </p:embeddedFont>
    <p:embeddedFont>
      <p:font typeface="Roboto" panose="02000000000000000000" pitchFamily="2" charset="0"/>
      <p:regular r:id="rId43"/>
      <p:bold r:id="rId44"/>
      <p:italic r:id="rId45"/>
      <p:boldItalic r:id="rId46"/>
    </p:embeddedFont>
    <p:embeddedFont>
      <p:font typeface="Trebuchet MS" panose="020B0603020202020204" pitchFamily="34" charset="0"/>
      <p:regular r:id="rId47"/>
      <p:bold r:id="rId48"/>
      <p:italic r:id="rId49"/>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7D8F"/>
    <a:srgbClr val="02919F"/>
    <a:srgbClr val="6BA0A3"/>
    <a:srgbClr val="015167"/>
    <a:srgbClr val="248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69" autoAdjust="0"/>
    <p:restoredTop sz="94660"/>
  </p:normalViewPr>
  <p:slideViewPr>
    <p:cSldViewPr snapToGrid="0">
      <p:cViewPr varScale="1">
        <p:scale>
          <a:sx n="120" d="100"/>
          <a:sy n="120" d="100"/>
        </p:scale>
        <p:origin x="848"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notesMaster" Target="notesMasters/notesMaster1.xml" /><Relationship Id="rId39" Type="http://schemas.openxmlformats.org/officeDocument/2006/relationships/font" Target="fonts/font13.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8.fntdata" /><Relationship Id="rId42" Type="http://schemas.openxmlformats.org/officeDocument/2006/relationships/font" Target="fonts/font16.fntdata" /><Relationship Id="rId47" Type="http://schemas.openxmlformats.org/officeDocument/2006/relationships/font" Target="fonts/font21.fntdata" /><Relationship Id="rId50"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7.fntdata" /><Relationship Id="rId38" Type="http://schemas.openxmlformats.org/officeDocument/2006/relationships/font" Target="fonts/font12.fntdata" /><Relationship Id="rId46" Type="http://schemas.openxmlformats.org/officeDocument/2006/relationships/font" Target="fonts/font20.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font" Target="fonts/font3.fntdata" /><Relationship Id="rId41" Type="http://schemas.openxmlformats.org/officeDocument/2006/relationships/font" Target="fonts/font15.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6.fntdata" /><Relationship Id="rId37" Type="http://schemas.openxmlformats.org/officeDocument/2006/relationships/font" Target="fonts/font11.fntdata" /><Relationship Id="rId40" Type="http://schemas.openxmlformats.org/officeDocument/2006/relationships/font" Target="fonts/font14.fntdata" /><Relationship Id="rId45" Type="http://schemas.openxmlformats.org/officeDocument/2006/relationships/font" Target="fonts/font19.fntdata" /><Relationship Id="rId53"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font" Target="fonts/font2.fntdata" /><Relationship Id="rId36" Type="http://schemas.openxmlformats.org/officeDocument/2006/relationships/font" Target="fonts/font10.fntdata" /><Relationship Id="rId49" Type="http://schemas.openxmlformats.org/officeDocument/2006/relationships/font" Target="fonts/font23.fntdata"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5.fntdata" /><Relationship Id="rId44" Type="http://schemas.openxmlformats.org/officeDocument/2006/relationships/font" Target="fonts/font18.fntdata" /><Relationship Id="rId52"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font" Target="fonts/font1.fntdata" /><Relationship Id="rId30" Type="http://schemas.openxmlformats.org/officeDocument/2006/relationships/font" Target="fonts/font4.fntdata" /><Relationship Id="rId35" Type="http://schemas.openxmlformats.org/officeDocument/2006/relationships/font" Target="fonts/font9.fntdata" /><Relationship Id="rId43" Type="http://schemas.openxmlformats.org/officeDocument/2006/relationships/font" Target="fonts/font17.fntdata" /><Relationship Id="rId48" Type="http://schemas.openxmlformats.org/officeDocument/2006/relationships/font" Target="fonts/font22.fntdata" /><Relationship Id="rId8" Type="http://schemas.openxmlformats.org/officeDocument/2006/relationships/slide" Target="slides/slide7.xml" /><Relationship Id="rId51" Type="http://schemas.openxmlformats.org/officeDocument/2006/relationships/viewProps" Target="viewProps.xml" /></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10C38-69FE-7941-84DC-8FB6222A81DC}" type="doc">
      <dgm:prSet loTypeId="urn:microsoft.com/office/officeart/2005/8/layout/arrow4" loCatId="list" qsTypeId="urn:microsoft.com/office/officeart/2005/8/quickstyle/3d3" qsCatId="3D" csTypeId="urn:microsoft.com/office/officeart/2005/8/colors/accent1_3" csCatId="accent1" phldr="1"/>
      <dgm:spPr/>
      <dgm:t>
        <a:bodyPr/>
        <a:lstStyle/>
        <a:p>
          <a:endParaRPr lang="en-US"/>
        </a:p>
      </dgm:t>
    </dgm:pt>
    <dgm:pt modelId="{876DD1A2-07C8-5C43-825C-6627F7EF555E}">
      <dgm:prSet phldrT="[Text]" custT="1"/>
      <dgm:spPr/>
      <dgm:t>
        <a:bodyPr/>
        <a:lstStyle/>
        <a:p>
          <a:pPr algn="just"/>
          <a:r>
            <a:rPr lang="en-US" sz="2400">
              <a:latin typeface="Century Gothic" panose="020B0502020202020204" pitchFamily="34" charset="0"/>
            </a:rPr>
            <a:t>One can tell the world that he or she is an atheist, but he or she cannot live like one</a:t>
          </a:r>
        </a:p>
      </dgm:t>
    </dgm:pt>
    <dgm:pt modelId="{362C7B86-45FE-154D-8160-CFEEFAE41106}" type="parTrans" cxnId="{3B2EE0A6-BD26-5C4F-8AB9-7E2D1315721B}">
      <dgm:prSet/>
      <dgm:spPr/>
      <dgm:t>
        <a:bodyPr/>
        <a:lstStyle/>
        <a:p>
          <a:endParaRPr lang="en-US"/>
        </a:p>
      </dgm:t>
    </dgm:pt>
    <dgm:pt modelId="{E4C4D4DE-39B3-6849-977D-456F04AAE3AA}" type="sibTrans" cxnId="{3B2EE0A6-BD26-5C4F-8AB9-7E2D1315721B}">
      <dgm:prSet/>
      <dgm:spPr/>
      <dgm:t>
        <a:bodyPr/>
        <a:lstStyle/>
        <a:p>
          <a:endParaRPr lang="en-US"/>
        </a:p>
      </dgm:t>
    </dgm:pt>
    <dgm:pt modelId="{D27B44F9-D5D0-2B4D-BC94-7EA0C4D12740}">
      <dgm:prSet phldrT="[Text]" custT="1"/>
      <dgm:spPr/>
      <dgm:t>
        <a:bodyPr/>
        <a:lstStyle/>
        <a:p>
          <a:pPr algn="just"/>
          <a:r>
            <a:rPr lang="en-US" sz="2400" dirty="0">
              <a:latin typeface="Century Gothic" panose="020B0502020202020204" pitchFamily="34" charset="0"/>
            </a:rPr>
            <a:t>An atheist may claim to be a disbeliever, but can only live a partial life of a believer – life of meaning, value and purpose</a:t>
          </a:r>
          <a:endParaRPr lang="en-US" sz="2800" dirty="0"/>
        </a:p>
      </dgm:t>
    </dgm:pt>
    <dgm:pt modelId="{56B4A5D3-2908-6041-BB6F-B1DE350DE89C}" type="parTrans" cxnId="{761FF833-22C6-B44E-AF76-80CE6E8E717C}">
      <dgm:prSet/>
      <dgm:spPr/>
      <dgm:t>
        <a:bodyPr/>
        <a:lstStyle/>
        <a:p>
          <a:endParaRPr lang="en-US"/>
        </a:p>
      </dgm:t>
    </dgm:pt>
    <dgm:pt modelId="{713A73AB-3D4C-2449-852A-F1C37DE0E5AF}" type="sibTrans" cxnId="{761FF833-22C6-B44E-AF76-80CE6E8E717C}">
      <dgm:prSet/>
      <dgm:spPr/>
      <dgm:t>
        <a:bodyPr/>
        <a:lstStyle/>
        <a:p>
          <a:endParaRPr lang="en-US"/>
        </a:p>
      </dgm:t>
    </dgm:pt>
    <dgm:pt modelId="{8C31FC83-2515-B848-814E-8077B3F6E17A}" type="pres">
      <dgm:prSet presAssocID="{3D210C38-69FE-7941-84DC-8FB6222A81DC}" presName="compositeShape" presStyleCnt="0">
        <dgm:presLayoutVars>
          <dgm:chMax val="2"/>
          <dgm:dir/>
          <dgm:resizeHandles val="exact"/>
        </dgm:presLayoutVars>
      </dgm:prSet>
      <dgm:spPr/>
    </dgm:pt>
    <dgm:pt modelId="{E6D5967D-0243-7B4F-A006-70751787A711}" type="pres">
      <dgm:prSet presAssocID="{876DD1A2-07C8-5C43-825C-6627F7EF555E}" presName="upArrow" presStyleLbl="node1" presStyleIdx="0" presStyleCnt="2"/>
      <dgm:spPr>
        <a:solidFill>
          <a:srgbClr val="02919F"/>
        </a:solidFill>
      </dgm:spPr>
    </dgm:pt>
    <dgm:pt modelId="{DC3BF908-9A6D-7147-881B-472103FEA784}" type="pres">
      <dgm:prSet presAssocID="{876DD1A2-07C8-5C43-825C-6627F7EF555E}" presName="upArrowText" presStyleLbl="revTx" presStyleIdx="0" presStyleCnt="2" custScaleY="72326" custLinFactNeighborX="2239" custLinFactNeighborY="-3507">
        <dgm:presLayoutVars>
          <dgm:chMax val="0"/>
          <dgm:bulletEnabled val="1"/>
        </dgm:presLayoutVars>
      </dgm:prSet>
      <dgm:spPr/>
    </dgm:pt>
    <dgm:pt modelId="{4EEA28DF-15A0-A144-989C-6818FE679889}" type="pres">
      <dgm:prSet presAssocID="{D27B44F9-D5D0-2B4D-BC94-7EA0C4D12740}" presName="downArrow" presStyleLbl="node1" presStyleIdx="1" presStyleCnt="2"/>
      <dgm:spPr>
        <a:solidFill>
          <a:srgbClr val="6BA0A3"/>
        </a:solidFill>
      </dgm:spPr>
    </dgm:pt>
    <dgm:pt modelId="{FE61A66C-F6E5-6848-BFC6-A5B6B5F4100D}" type="pres">
      <dgm:prSet presAssocID="{D27B44F9-D5D0-2B4D-BC94-7EA0C4D12740}" presName="downArrowText" presStyleLbl="revTx" presStyleIdx="1" presStyleCnt="2">
        <dgm:presLayoutVars>
          <dgm:chMax val="0"/>
          <dgm:bulletEnabled val="1"/>
        </dgm:presLayoutVars>
      </dgm:prSet>
      <dgm:spPr/>
    </dgm:pt>
  </dgm:ptLst>
  <dgm:cxnLst>
    <dgm:cxn modelId="{D878E924-1F9A-6D44-BB44-E3DDD403FBF9}" type="presOf" srcId="{3D210C38-69FE-7941-84DC-8FB6222A81DC}" destId="{8C31FC83-2515-B848-814E-8077B3F6E17A}" srcOrd="0" destOrd="0" presId="urn:microsoft.com/office/officeart/2005/8/layout/arrow4"/>
    <dgm:cxn modelId="{761FF833-22C6-B44E-AF76-80CE6E8E717C}" srcId="{3D210C38-69FE-7941-84DC-8FB6222A81DC}" destId="{D27B44F9-D5D0-2B4D-BC94-7EA0C4D12740}" srcOrd="1" destOrd="0" parTransId="{56B4A5D3-2908-6041-BB6F-B1DE350DE89C}" sibTransId="{713A73AB-3D4C-2449-852A-F1C37DE0E5AF}"/>
    <dgm:cxn modelId="{3973746D-7533-584C-AFBC-40ADA59585BA}" type="presOf" srcId="{D27B44F9-D5D0-2B4D-BC94-7EA0C4D12740}" destId="{FE61A66C-F6E5-6848-BFC6-A5B6B5F4100D}" srcOrd="0" destOrd="0" presId="urn:microsoft.com/office/officeart/2005/8/layout/arrow4"/>
    <dgm:cxn modelId="{C5F49D9B-05AE-D94A-A080-A33E278410C4}" type="presOf" srcId="{876DD1A2-07C8-5C43-825C-6627F7EF555E}" destId="{DC3BF908-9A6D-7147-881B-472103FEA784}" srcOrd="0" destOrd="0" presId="urn:microsoft.com/office/officeart/2005/8/layout/arrow4"/>
    <dgm:cxn modelId="{3B2EE0A6-BD26-5C4F-8AB9-7E2D1315721B}" srcId="{3D210C38-69FE-7941-84DC-8FB6222A81DC}" destId="{876DD1A2-07C8-5C43-825C-6627F7EF555E}" srcOrd="0" destOrd="0" parTransId="{362C7B86-45FE-154D-8160-CFEEFAE41106}" sibTransId="{E4C4D4DE-39B3-6849-977D-456F04AAE3AA}"/>
    <dgm:cxn modelId="{5F2F3B72-2374-4E42-8B71-07988F768012}" type="presParOf" srcId="{8C31FC83-2515-B848-814E-8077B3F6E17A}" destId="{E6D5967D-0243-7B4F-A006-70751787A711}" srcOrd="0" destOrd="0" presId="urn:microsoft.com/office/officeart/2005/8/layout/arrow4"/>
    <dgm:cxn modelId="{6F357822-4ECB-C946-936A-40969811C7DD}" type="presParOf" srcId="{8C31FC83-2515-B848-814E-8077B3F6E17A}" destId="{DC3BF908-9A6D-7147-881B-472103FEA784}" srcOrd="1" destOrd="0" presId="urn:microsoft.com/office/officeart/2005/8/layout/arrow4"/>
    <dgm:cxn modelId="{04104519-7EE7-ED47-A519-3DA5DA61976F}" type="presParOf" srcId="{8C31FC83-2515-B848-814E-8077B3F6E17A}" destId="{4EEA28DF-15A0-A144-989C-6818FE679889}" srcOrd="2" destOrd="0" presId="urn:microsoft.com/office/officeart/2005/8/layout/arrow4"/>
    <dgm:cxn modelId="{4A0D2A7E-278B-7944-9B1C-5DA0959B291A}" type="presParOf" srcId="{8C31FC83-2515-B848-814E-8077B3F6E17A}" destId="{FE61A66C-F6E5-6848-BFC6-A5B6B5F4100D}" srcOrd="3" destOrd="0" presId="urn:microsoft.com/office/officeart/2005/8/layout/arrow4"/>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5967D-0243-7B4F-A006-70751787A711}">
      <dsp:nvSpPr>
        <dsp:cNvPr id="0" name=""/>
        <dsp:cNvSpPr/>
      </dsp:nvSpPr>
      <dsp:spPr>
        <a:xfrm>
          <a:off x="3731" y="0"/>
          <a:ext cx="2238749" cy="2775711"/>
        </a:xfrm>
        <a:prstGeom prst="upArrow">
          <a:avLst/>
        </a:prstGeom>
        <a:solidFill>
          <a:srgbClr val="02919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C3BF908-9A6D-7147-881B-472103FEA784}">
      <dsp:nvSpPr>
        <dsp:cNvPr id="0" name=""/>
        <dsp:cNvSpPr/>
      </dsp:nvSpPr>
      <dsp:spPr>
        <a:xfrm>
          <a:off x="2394704" y="286731"/>
          <a:ext cx="3799089" cy="200756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a:latin typeface="Century Gothic" panose="020B0502020202020204" pitchFamily="34" charset="0"/>
            </a:rPr>
            <a:t>One can tell the world that he or she is an atheist, but he or she cannot live like one</a:t>
          </a:r>
        </a:p>
      </dsp:txBody>
      <dsp:txXfrm>
        <a:off x="2394704" y="286731"/>
        <a:ext cx="3799089" cy="2007561"/>
      </dsp:txXfrm>
    </dsp:sp>
    <dsp:sp modelId="{4EEA28DF-15A0-A144-989C-6818FE679889}">
      <dsp:nvSpPr>
        <dsp:cNvPr id="0" name=""/>
        <dsp:cNvSpPr/>
      </dsp:nvSpPr>
      <dsp:spPr>
        <a:xfrm>
          <a:off x="675356" y="3007021"/>
          <a:ext cx="2238749" cy="2775711"/>
        </a:xfrm>
        <a:prstGeom prst="downArrow">
          <a:avLst/>
        </a:prstGeom>
        <a:solidFill>
          <a:srgbClr val="6BA0A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E61A66C-F6E5-6848-BFC6-A5B6B5F4100D}">
      <dsp:nvSpPr>
        <dsp:cNvPr id="0" name=""/>
        <dsp:cNvSpPr/>
      </dsp:nvSpPr>
      <dsp:spPr>
        <a:xfrm>
          <a:off x="2981267" y="3007021"/>
          <a:ext cx="3799089" cy="277571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Century Gothic" panose="020B0502020202020204" pitchFamily="34" charset="0"/>
            </a:rPr>
            <a:t>An atheist may claim to be a disbeliever, but can only live a partial life of a believer – life of meaning, value and purpose</a:t>
          </a:r>
          <a:endParaRPr lang="en-US" sz="2800" kern="1200" dirty="0"/>
        </a:p>
      </dsp:txBody>
      <dsp:txXfrm>
        <a:off x="2981267" y="3007021"/>
        <a:ext cx="3799089" cy="2775711"/>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131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12/29/2020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2056719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3708776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3567020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179801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3755884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15</a:t>
            </a:fld>
            <a:endParaRPr lang="en-US"/>
          </a:p>
        </p:txBody>
      </p:sp>
    </p:spTree>
    <p:extLst>
      <p:ext uri="{BB962C8B-B14F-4D97-AF65-F5344CB8AC3E}">
        <p14:creationId xmlns:p14="http://schemas.microsoft.com/office/powerpoint/2010/main" val="153171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16</a:t>
            </a:fld>
            <a:endParaRPr lang="en-US"/>
          </a:p>
        </p:txBody>
      </p:sp>
    </p:spTree>
    <p:extLst>
      <p:ext uri="{BB962C8B-B14F-4D97-AF65-F5344CB8AC3E}">
        <p14:creationId xmlns:p14="http://schemas.microsoft.com/office/powerpoint/2010/main" val="2508429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17</a:t>
            </a:fld>
            <a:endParaRPr lang="en-US"/>
          </a:p>
        </p:txBody>
      </p:sp>
    </p:spTree>
    <p:extLst>
      <p:ext uri="{BB962C8B-B14F-4D97-AF65-F5344CB8AC3E}">
        <p14:creationId xmlns:p14="http://schemas.microsoft.com/office/powerpoint/2010/main" val="1031256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18</a:t>
            </a:fld>
            <a:endParaRPr lang="en-US"/>
          </a:p>
        </p:txBody>
      </p:sp>
    </p:spTree>
    <p:extLst>
      <p:ext uri="{BB962C8B-B14F-4D97-AF65-F5344CB8AC3E}">
        <p14:creationId xmlns:p14="http://schemas.microsoft.com/office/powerpoint/2010/main" val="322611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19</a:t>
            </a:fld>
            <a:endParaRPr lang="en-US"/>
          </a:p>
        </p:txBody>
      </p:sp>
    </p:spTree>
    <p:extLst>
      <p:ext uri="{BB962C8B-B14F-4D97-AF65-F5344CB8AC3E}">
        <p14:creationId xmlns:p14="http://schemas.microsoft.com/office/powerpoint/2010/main" val="1443005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36005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20</a:t>
            </a:fld>
            <a:endParaRPr lang="en-US"/>
          </a:p>
        </p:txBody>
      </p:sp>
    </p:spTree>
    <p:extLst>
      <p:ext uri="{BB962C8B-B14F-4D97-AF65-F5344CB8AC3E}">
        <p14:creationId xmlns:p14="http://schemas.microsoft.com/office/powerpoint/2010/main" val="2610492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21</a:t>
            </a:fld>
            <a:endParaRPr lang="en-US"/>
          </a:p>
        </p:txBody>
      </p:sp>
    </p:spTree>
    <p:extLst>
      <p:ext uri="{BB962C8B-B14F-4D97-AF65-F5344CB8AC3E}">
        <p14:creationId xmlns:p14="http://schemas.microsoft.com/office/powerpoint/2010/main" val="3510554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22</a:t>
            </a:fld>
            <a:endParaRPr lang="en-US"/>
          </a:p>
        </p:txBody>
      </p:sp>
    </p:spTree>
    <p:extLst>
      <p:ext uri="{BB962C8B-B14F-4D97-AF65-F5344CB8AC3E}">
        <p14:creationId xmlns:p14="http://schemas.microsoft.com/office/powerpoint/2010/main" val="3361122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23</a:t>
            </a:fld>
            <a:endParaRPr lang="en-US"/>
          </a:p>
        </p:txBody>
      </p:sp>
    </p:spTree>
    <p:extLst>
      <p:ext uri="{BB962C8B-B14F-4D97-AF65-F5344CB8AC3E}">
        <p14:creationId xmlns:p14="http://schemas.microsoft.com/office/powerpoint/2010/main" val="1206207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24</a:t>
            </a:fld>
            <a:endParaRPr lang="en-US"/>
          </a:p>
        </p:txBody>
      </p:sp>
    </p:spTree>
    <p:extLst>
      <p:ext uri="{BB962C8B-B14F-4D97-AF65-F5344CB8AC3E}">
        <p14:creationId xmlns:p14="http://schemas.microsoft.com/office/powerpoint/2010/main" val="72980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179118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276856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238163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77311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51378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52579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OM" smtClean="0"/>
              <a:t>12/29/2020</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29.12.2020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40887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29.12.2020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111625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29.12.2020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99703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p>
            <a:fld id="{1A2F0B57-8E6A-4005-9EDD-D258F6CC94AB}" type="datetimeFigureOut">
              <a:rPr lang="uk-UA" smtClean="0"/>
              <a:t>29.12.2020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400179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1A2F0B57-8E6A-4005-9EDD-D258F6CC94AB}" type="datetimeFigureOut">
              <a:rPr lang="uk-UA" smtClean="0"/>
              <a:t>29.12.2020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98308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1A2F0B57-8E6A-4005-9EDD-D258F6CC94AB}" type="datetimeFigureOut">
              <a:rPr lang="uk-UA" smtClean="0"/>
              <a:t>29.12.2020</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75588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1A2F0B57-8E6A-4005-9EDD-D258F6CC94AB}" type="datetimeFigureOut">
              <a:rPr lang="uk-UA" smtClean="0"/>
              <a:t>29.12.2020</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39177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1A2F0B57-8E6A-4005-9EDD-D258F6CC94AB}" type="datetimeFigureOut">
              <a:rPr lang="uk-UA" smtClean="0"/>
              <a:t>29.12.2020</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98360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1A2F0B57-8E6A-4005-9EDD-D258F6CC94AB}" type="datetimeFigureOut">
              <a:rPr lang="uk-UA" smtClean="0"/>
              <a:t>29.12.2020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0505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1A2F0B57-8E6A-4005-9EDD-D258F6CC94AB}" type="datetimeFigureOut">
              <a:rPr lang="uk-UA" smtClean="0"/>
              <a:t>29.12.2020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5773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t>Title</a:t>
            </a:r>
          </a:p>
        </p:txBody>
      </p:sp>
      <p:sp>
        <p:nvSpPr>
          <p:cNvPr id="3" name="Title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t>Text</a:t>
            </a:r>
          </a:p>
          <a:p>
            <a:pPr lvl="1"/>
            <a:r>
              <a:t>Level 2</a:t>
            </a:r>
          </a:p>
          <a:p>
            <a:pPr lvl="2"/>
            <a:r>
              <a:t>Level 3</a:t>
            </a:r>
          </a:p>
          <a:p>
            <a:pPr lvl="3"/>
            <a:r>
              <a:t>Level 4</a:t>
            </a:r>
          </a:p>
          <a:p>
            <a:pPr lvl="4"/>
            <a:r>
              <a:t>Level 5</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F0B57-8E6A-4005-9EDD-D258F6CC94AB}" type="datetimeFigureOut">
              <a:rPr lang="en-OM" smtClean="0"/>
              <a:t>12/29/2020</a:t>
            </a:fld>
            <a:endParaRPr/>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18C70-803E-428A-BAB3-289BE172EF8D}" type="slidenum">
              <a:rPr smtClean="0"/>
              <a:t>‹#›</a:t>
            </a:fld>
            <a:endParaRPr/>
          </a:p>
        </p:txBody>
      </p:sp>
    </p:spTree>
    <p:extLst>
      <p:ext uri="{BB962C8B-B14F-4D97-AF65-F5344CB8AC3E}">
        <p14:creationId xmlns:p14="http://schemas.microsoft.com/office/powerpoint/2010/main" val="208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openxmlformats.org/officeDocument/2006/relationships/image" Target="../media/image4.png" /><Relationship Id="rId5" Type="http://schemas.openxmlformats.org/officeDocument/2006/relationships/image" Target="../media/image3.png" /><Relationship Id="rId4" Type="http://schemas.openxmlformats.org/officeDocument/2006/relationships/image" Target="../media/image2.png" /></Relationships>
</file>

<file path=ppt/slides/_rels/slide10.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0.xml" /><Relationship Id="rId1" Type="http://schemas.openxmlformats.org/officeDocument/2006/relationships/slideLayout" Target="../slideLayouts/slideLayout1.xml" /><Relationship Id="rId5" Type="http://schemas.openxmlformats.org/officeDocument/2006/relationships/image" Target="../media/image19.png" /><Relationship Id="rId4" Type="http://schemas.openxmlformats.org/officeDocument/2006/relationships/image" Target="../media/image18.png" /></Relationships>
</file>

<file path=ppt/slides/_rels/slide1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1.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12.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12.xml" /><Relationship Id="rId1" Type="http://schemas.openxmlformats.org/officeDocument/2006/relationships/slideLayout" Target="../slideLayouts/slideLayout1.xml" /><Relationship Id="rId5" Type="http://schemas.openxmlformats.org/officeDocument/2006/relationships/image" Target="../media/image11.png" /><Relationship Id="rId4" Type="http://schemas.openxmlformats.org/officeDocument/2006/relationships/image" Target="../media/image10.png" /></Relationships>
</file>

<file path=ppt/slides/_rels/slide13.xml.rels><?xml version="1.0" encoding="UTF-8" standalone="yes"?>
<Relationships xmlns="http://schemas.openxmlformats.org/package/2006/relationships"><Relationship Id="rId3" Type="http://schemas.openxmlformats.org/officeDocument/2006/relationships/image" Target="../media/image5.png" /><Relationship Id="rId7" Type="http://schemas.openxmlformats.org/officeDocument/2006/relationships/image" Target="../media/image21.png" /><Relationship Id="rId2" Type="http://schemas.openxmlformats.org/officeDocument/2006/relationships/notesSlide" Target="../notesSlides/notesSlide13.xml" /><Relationship Id="rId1" Type="http://schemas.openxmlformats.org/officeDocument/2006/relationships/slideLayout" Target="../slideLayouts/slideLayout1.xml" /><Relationship Id="rId6" Type="http://schemas.openxmlformats.org/officeDocument/2006/relationships/image" Target="../media/image20.png" /><Relationship Id="rId5" Type="http://schemas.openxmlformats.org/officeDocument/2006/relationships/image" Target="../media/image7.png" /><Relationship Id="rId4" Type="http://schemas.openxmlformats.org/officeDocument/2006/relationships/image" Target="../media/image6.png" /></Relationships>
</file>

<file path=ppt/slides/_rels/slide14.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14.xml" /><Relationship Id="rId1" Type="http://schemas.openxmlformats.org/officeDocument/2006/relationships/slideLayout" Target="../slideLayouts/slideLayout1.xml" /><Relationship Id="rId5" Type="http://schemas.openxmlformats.org/officeDocument/2006/relationships/image" Target="../media/image11.png" /><Relationship Id="rId4" Type="http://schemas.openxmlformats.org/officeDocument/2006/relationships/image" Target="../media/image10.png" /></Relationships>
</file>

<file path=ppt/slides/_rels/slide15.xml.rels><?xml version="1.0" encoding="UTF-8" standalone="yes"?>
<Relationships xmlns="http://schemas.openxmlformats.org/package/2006/relationships"><Relationship Id="rId8" Type="http://schemas.openxmlformats.org/officeDocument/2006/relationships/audio" Target="../media/media6.mp3" /><Relationship Id="rId13" Type="http://schemas.openxmlformats.org/officeDocument/2006/relationships/image" Target="../media/image16.png" /><Relationship Id="rId18" Type="http://schemas.openxmlformats.org/officeDocument/2006/relationships/image" Target="../media/image23.png" /><Relationship Id="rId3" Type="http://schemas.microsoft.com/office/2007/relationships/media" Target="../media/media4.mp3" /><Relationship Id="rId7" Type="http://schemas.microsoft.com/office/2007/relationships/media" Target="../media/media6.mp3" /><Relationship Id="rId12" Type="http://schemas.openxmlformats.org/officeDocument/2006/relationships/notesSlide" Target="../notesSlides/notesSlide15.xml" /><Relationship Id="rId17" Type="http://schemas.openxmlformats.org/officeDocument/2006/relationships/image" Target="../media/image22.png" /><Relationship Id="rId2" Type="http://schemas.openxmlformats.org/officeDocument/2006/relationships/audio" Target="../media/media3.mp3" /><Relationship Id="rId16" Type="http://schemas.openxmlformats.org/officeDocument/2006/relationships/image" Target="../media/image7.png" /><Relationship Id="rId20" Type="http://schemas.openxmlformats.org/officeDocument/2006/relationships/image" Target="../media/image25.png" /><Relationship Id="rId1" Type="http://schemas.microsoft.com/office/2007/relationships/media" Target="../media/media3.mp3" /><Relationship Id="rId6" Type="http://schemas.openxmlformats.org/officeDocument/2006/relationships/audio" Target="../media/media5.mp3" /><Relationship Id="rId11" Type="http://schemas.openxmlformats.org/officeDocument/2006/relationships/slideLayout" Target="../slideLayouts/slideLayout1.xml" /><Relationship Id="rId5" Type="http://schemas.microsoft.com/office/2007/relationships/media" Target="../media/media5.mp3" /><Relationship Id="rId15" Type="http://schemas.openxmlformats.org/officeDocument/2006/relationships/image" Target="../media/image6.png" /><Relationship Id="rId10" Type="http://schemas.openxmlformats.org/officeDocument/2006/relationships/audio" Target="../media/media7.mp3" /><Relationship Id="rId19" Type="http://schemas.openxmlformats.org/officeDocument/2006/relationships/image" Target="../media/image24.png" /><Relationship Id="rId4" Type="http://schemas.openxmlformats.org/officeDocument/2006/relationships/audio" Target="../media/media4.mp3" /><Relationship Id="rId9" Type="http://schemas.microsoft.com/office/2007/relationships/media" Target="../media/media7.mp3" /><Relationship Id="rId14" Type="http://schemas.openxmlformats.org/officeDocument/2006/relationships/image" Target="../media/image5.png" /></Relationships>
</file>

<file path=ppt/slides/_rels/slide16.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16.xml" /><Relationship Id="rId1" Type="http://schemas.openxmlformats.org/officeDocument/2006/relationships/slideLayout" Target="../slideLayouts/slideLayout1.xml" /><Relationship Id="rId5" Type="http://schemas.openxmlformats.org/officeDocument/2006/relationships/image" Target="../media/image11.png" /><Relationship Id="rId4" Type="http://schemas.openxmlformats.org/officeDocument/2006/relationships/image" Target="../media/image10.png" /></Relationships>
</file>

<file path=ppt/slides/_rels/slide17.xml.rels><?xml version="1.0" encoding="UTF-8" standalone="yes"?>
<Relationships xmlns="http://schemas.openxmlformats.org/package/2006/relationships"><Relationship Id="rId8" Type="http://schemas.openxmlformats.org/officeDocument/2006/relationships/image" Target="../media/image28.png" /><Relationship Id="rId3" Type="http://schemas.openxmlformats.org/officeDocument/2006/relationships/image" Target="../media/image5.png" /><Relationship Id="rId7" Type="http://schemas.openxmlformats.org/officeDocument/2006/relationships/image" Target="../media/image27.png" /><Relationship Id="rId2" Type="http://schemas.openxmlformats.org/officeDocument/2006/relationships/notesSlide" Target="../notesSlides/notesSlide17.xml" /><Relationship Id="rId1" Type="http://schemas.openxmlformats.org/officeDocument/2006/relationships/slideLayout" Target="../slideLayouts/slideLayout1.xml" /><Relationship Id="rId6" Type="http://schemas.openxmlformats.org/officeDocument/2006/relationships/image" Target="../media/image26.png" /><Relationship Id="rId5" Type="http://schemas.openxmlformats.org/officeDocument/2006/relationships/image" Target="../media/image7.png" /><Relationship Id="rId4" Type="http://schemas.openxmlformats.org/officeDocument/2006/relationships/image" Target="../media/image6.png" /><Relationship Id="rId9" Type="http://schemas.openxmlformats.org/officeDocument/2006/relationships/image" Target="../media/image29.png" /></Relationships>
</file>

<file path=ppt/slides/_rels/slide18.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8.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1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9.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1.xml" /><Relationship Id="rId6" Type="http://schemas.openxmlformats.org/officeDocument/2006/relationships/image" Target="../media/image8.png" /><Relationship Id="rId5" Type="http://schemas.openxmlformats.org/officeDocument/2006/relationships/image" Target="../media/image7.png" /><Relationship Id="rId4" Type="http://schemas.openxmlformats.org/officeDocument/2006/relationships/image" Target="../media/image6.png" /></Relationships>
</file>

<file path=ppt/slides/_rels/slide20.xml.rels><?xml version="1.0" encoding="UTF-8" standalone="yes"?>
<Relationships xmlns="http://schemas.openxmlformats.org/package/2006/relationships"><Relationship Id="rId3" Type="http://schemas.openxmlformats.org/officeDocument/2006/relationships/image" Target="../media/image9.png" /><Relationship Id="rId7" Type="http://schemas.openxmlformats.org/officeDocument/2006/relationships/image" Target="../media/image7.png" /><Relationship Id="rId2" Type="http://schemas.openxmlformats.org/officeDocument/2006/relationships/notesSlide" Target="../notesSlides/notesSlide20.xml" /><Relationship Id="rId1" Type="http://schemas.openxmlformats.org/officeDocument/2006/relationships/slideLayout" Target="../slideLayouts/slideLayout1.xml" /><Relationship Id="rId6" Type="http://schemas.openxmlformats.org/officeDocument/2006/relationships/image" Target="../media/image30.png" /><Relationship Id="rId5" Type="http://schemas.openxmlformats.org/officeDocument/2006/relationships/image" Target="../media/image11.png" /><Relationship Id="rId4" Type="http://schemas.openxmlformats.org/officeDocument/2006/relationships/image" Target="../media/image10.png" /></Relationships>
</file>

<file path=ppt/slides/_rels/slide2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1.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 /><Relationship Id="rId3" Type="http://schemas.openxmlformats.org/officeDocument/2006/relationships/image" Target="../media/image5.png" /><Relationship Id="rId7" Type="http://schemas.openxmlformats.org/officeDocument/2006/relationships/diagramQuickStyle" Target="../diagrams/quickStyle1.xml" /><Relationship Id="rId2" Type="http://schemas.openxmlformats.org/officeDocument/2006/relationships/notesSlide" Target="../notesSlides/notesSlide22.xml" /><Relationship Id="rId1" Type="http://schemas.openxmlformats.org/officeDocument/2006/relationships/slideLayout" Target="../slideLayouts/slideLayout1.xml" /><Relationship Id="rId6" Type="http://schemas.openxmlformats.org/officeDocument/2006/relationships/diagramLayout" Target="../diagrams/layout1.xml" /><Relationship Id="rId5" Type="http://schemas.openxmlformats.org/officeDocument/2006/relationships/diagramData" Target="../diagrams/data1.xml" /><Relationship Id="rId4" Type="http://schemas.openxmlformats.org/officeDocument/2006/relationships/image" Target="../media/image6.png" /><Relationship Id="rId9" Type="http://schemas.microsoft.com/office/2007/relationships/diagramDrawing" Target="../diagrams/drawing1.xml" /></Relationships>
</file>

<file path=ppt/slides/_rels/slide2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3.xml"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4.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3.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3.xml" /><Relationship Id="rId1" Type="http://schemas.openxmlformats.org/officeDocument/2006/relationships/slideLayout" Target="../slideLayouts/slideLayout1.xml" /><Relationship Id="rId5" Type="http://schemas.openxmlformats.org/officeDocument/2006/relationships/image" Target="../media/image11.png" /><Relationship Id="rId4" Type="http://schemas.openxmlformats.org/officeDocument/2006/relationships/image" Target="../media/image10.png" /></Relationships>
</file>

<file path=ppt/slides/_rels/slide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4.xml"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5.xml" /><Relationship Id="rId1" Type="http://schemas.openxmlformats.org/officeDocument/2006/relationships/slideLayout" Target="../slideLayouts/slideLayout1.xml" /><Relationship Id="rId5" Type="http://schemas.openxmlformats.org/officeDocument/2006/relationships/image" Target="../media/image13.png" /><Relationship Id="rId4" Type="http://schemas.openxmlformats.org/officeDocument/2006/relationships/image" Target="../media/image12.png" /></Relationships>
</file>

<file path=ppt/slides/_rels/slide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6.xml" /><Relationship Id="rId1" Type="http://schemas.openxmlformats.org/officeDocument/2006/relationships/slideLayout" Target="../slideLayouts/slideLayout1.xml" /><Relationship Id="rId5" Type="http://schemas.openxmlformats.org/officeDocument/2006/relationships/image" Target="../media/image15.png" /><Relationship Id="rId4" Type="http://schemas.openxmlformats.org/officeDocument/2006/relationships/image" Target="../media/image14.png" /></Relationships>
</file>

<file path=ppt/slides/_rels/slide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7.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8.xml.rels><?xml version="1.0" encoding="UTF-8" standalone="yes"?>
<Relationships xmlns="http://schemas.openxmlformats.org/package/2006/relationships"><Relationship Id="rId8" Type="http://schemas.openxmlformats.org/officeDocument/2006/relationships/image" Target="../media/image6.png" /><Relationship Id="rId3" Type="http://schemas.microsoft.com/office/2007/relationships/media" Target="../media/media2.mp3" /><Relationship Id="rId7" Type="http://schemas.openxmlformats.org/officeDocument/2006/relationships/image" Target="../media/image5.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notesSlide" Target="../notesSlides/notesSlide8.xml" /><Relationship Id="rId5" Type="http://schemas.openxmlformats.org/officeDocument/2006/relationships/slideLayout" Target="../slideLayouts/slideLayout1.xml" /><Relationship Id="rId4" Type="http://schemas.openxmlformats.org/officeDocument/2006/relationships/audio" Target="../media/media2.mp3" /><Relationship Id="rId9" Type="http://schemas.openxmlformats.org/officeDocument/2006/relationships/image" Target="../media/image16.png" /></Relationships>
</file>

<file path=ppt/slides/_rels/slide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9.xml" /><Relationship Id="rId1" Type="http://schemas.openxmlformats.org/officeDocument/2006/relationships/slideLayout" Target="../slideLayouts/slideLayout1.xml" /><Relationship Id="rId5" Type="http://schemas.openxmlformats.org/officeDocument/2006/relationships/image" Target="../media/image17.png" /><Relationship Id="rId4"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l="363" t="15611" r="363" b="546"/>
          <a:stretch>
            <a:fillRect/>
          </a:stretch>
        </a:blipFill>
        <a:effectLst/>
      </p:bgPr>
    </p:bg>
    <p:spTree>
      <p:nvGrpSpPr>
        <p:cNvPr id="1" name="Slide 1"/>
        <p:cNvGrpSpPr/>
        <p:nvPr/>
      </p:nvGrpSpPr>
      <p:grpSpPr>
        <a:xfrm>
          <a:off x="0" y="0"/>
          <a:ext cx="0" cy="0"/>
          <a:chOff x="0" y="0"/>
          <a:chExt cx="0" cy="0"/>
        </a:xfrm>
      </p:grpSpPr>
      <p:pic>
        <p:nvPicPr>
          <p:cNvPr id="2" name="Shape-1"/>
          <p:cNvPicPr/>
          <p:nvPr/>
        </p:nvPicPr>
        <p:blipFill rotWithShape="1">
          <a:blip r:embed="rId4"/>
          <a:stretch>
            <a:fillRect/>
          </a:stretch>
        </p:blipFill>
        <p:spPr>
          <a:xfrm>
            <a:off x="5486400" y="0"/>
            <a:ext cx="4681795" cy="5987896"/>
          </a:xfrm>
          <a:prstGeom prst="rect">
            <a:avLst/>
          </a:prstGeom>
        </p:spPr>
      </p:pic>
      <p:pic>
        <p:nvPicPr>
          <p:cNvPr id="3" name="Shape-1"/>
          <p:cNvPicPr/>
          <p:nvPr/>
        </p:nvPicPr>
        <p:blipFill rotWithShape="1">
          <a:blip r:embed="rId5"/>
          <a:stretch>
            <a:fillRect/>
          </a:stretch>
        </p:blipFill>
        <p:spPr>
          <a:xfrm>
            <a:off x="3133725" y="1333500"/>
            <a:ext cx="4612782" cy="5981700"/>
          </a:xfrm>
          <a:prstGeom prst="rect">
            <a:avLst/>
          </a:prstGeom>
        </p:spPr>
      </p:pic>
      <p:sp>
        <p:nvSpPr>
          <p:cNvPr id="4" name="title copy"/>
          <p:cNvSpPr/>
          <p:nvPr/>
        </p:nvSpPr>
        <p:spPr>
          <a:xfrm>
            <a:off x="1143000" y="3095625"/>
            <a:ext cx="9429750" cy="1504950"/>
          </a:xfrm>
          <a:prstGeom prst="rect">
            <a:avLst/>
          </a:prstGeom>
        </p:spPr>
        <p:txBody>
          <a:bodyPr spcFirstLastPara="1" lIns="0" tIns="0" rIns="0" bIns="0" anchor="t"/>
          <a:lstStyle/>
          <a:p>
            <a:pPr hangingPunct="0">
              <a:lnSpc>
                <a:spcPct val="91667"/>
              </a:lnSpc>
              <a:spcBef>
                <a:spcPct val="3333"/>
              </a:spcBef>
            </a:pPr>
            <a:r>
              <a:rPr lang="en-US" sz="5400" b="1" spc="600" dirty="0">
                <a:solidFill>
                  <a:srgbClr val="132B54"/>
                </a:solidFill>
                <a:latin typeface="Panefresco"/>
                <a:cs typeface="Panefresco"/>
              </a:rPr>
              <a:t>FINDING GOD </a:t>
            </a:r>
          </a:p>
          <a:p>
            <a:pPr hangingPunct="0">
              <a:lnSpc>
                <a:spcPct val="91667"/>
              </a:lnSpc>
              <a:spcBef>
                <a:spcPct val="3333"/>
              </a:spcBef>
            </a:pPr>
            <a:r>
              <a:rPr lang="en-US" sz="5400" b="1" spc="300" dirty="0">
                <a:solidFill>
                  <a:srgbClr val="132B54"/>
                </a:solidFill>
                <a:latin typeface="Panefresco"/>
                <a:cs typeface="Panefresco"/>
              </a:rPr>
              <a:t>THRU REASON</a:t>
            </a:r>
          </a:p>
          <a:p>
            <a:pPr hangingPunct="0">
              <a:lnSpc>
                <a:spcPct val="91667"/>
              </a:lnSpc>
              <a:spcBef>
                <a:spcPct val="3333"/>
              </a:spcBef>
            </a:pPr>
            <a:endParaRPr lang="en-US" sz="5400" b="1" spc="900" dirty="0">
              <a:solidFill>
                <a:srgbClr val="132B54"/>
              </a:solidFill>
              <a:latin typeface="Panefresco"/>
              <a:cs typeface="Panefresco"/>
            </a:endParaRPr>
          </a:p>
          <a:p>
            <a:pPr hangingPunct="0">
              <a:lnSpc>
                <a:spcPct val="91667"/>
              </a:lnSpc>
              <a:spcBef>
                <a:spcPct val="3333"/>
              </a:spcBef>
            </a:pPr>
            <a:endParaRPr lang="en-US" sz="5400" b="1" dirty="0">
              <a:solidFill>
                <a:srgbClr val="132B54"/>
              </a:solidFill>
              <a:latin typeface="Panefresco"/>
              <a:cs typeface="Panefresco"/>
            </a:endParaRPr>
          </a:p>
        </p:txBody>
      </p:sp>
      <p:sp>
        <p:nvSpPr>
          <p:cNvPr id="5" name="title copy"/>
          <p:cNvSpPr/>
          <p:nvPr/>
        </p:nvSpPr>
        <p:spPr>
          <a:xfrm>
            <a:off x="1143000" y="2266950"/>
            <a:ext cx="6096000" cy="590550"/>
          </a:xfrm>
          <a:prstGeom prst="rect">
            <a:avLst/>
          </a:prstGeom>
        </p:spPr>
        <p:txBody>
          <a:bodyPr spcFirstLastPara="1" lIns="95250" tIns="128588" rIns="95250" bIns="0" anchor="t"/>
          <a:lstStyle/>
          <a:p>
            <a:pPr algn="l" hangingPunct="0">
              <a:lnSpc>
                <a:spcPct val="116667"/>
              </a:lnSpc>
            </a:pPr>
            <a:r>
              <a:rPr lang="en-US" sz="2250" b="1" spc="375" dirty="0">
                <a:solidFill>
                  <a:srgbClr val="FFFFFB"/>
                </a:solidFill>
                <a:latin typeface="Lato Light"/>
                <a:ea typeface="+mn-ea"/>
                <a:cs typeface="Lato Light"/>
              </a:rPr>
              <a:t>THE SELF-EVIDENT TRUTH</a:t>
            </a:r>
            <a:endParaRPr sz="2250" b="1" spc="375" dirty="0">
              <a:solidFill>
                <a:srgbClr val="FFFFFB"/>
              </a:solidFill>
              <a:latin typeface="Lato Light"/>
              <a:ea typeface="+mn-ea"/>
              <a:cs typeface="Lato Light"/>
            </a:endParaRPr>
          </a:p>
        </p:txBody>
      </p:sp>
      <p:sp>
        <p:nvSpPr>
          <p:cNvPr id="6" name="title copy"/>
          <p:cNvSpPr/>
          <p:nvPr/>
        </p:nvSpPr>
        <p:spPr>
          <a:xfrm>
            <a:off x="2801228" y="6220273"/>
            <a:ext cx="7408694" cy="839746"/>
          </a:xfrm>
          <a:prstGeom prst="rect">
            <a:avLst/>
          </a:prstGeom>
        </p:spPr>
        <p:txBody>
          <a:bodyPr spcFirstLastPara="1" lIns="95250" tIns="128588" rIns="95250" bIns="0" anchor="t"/>
          <a:lstStyle/>
          <a:p>
            <a:pPr algn="ctr" hangingPunct="0">
              <a:lnSpc>
                <a:spcPct val="116667"/>
              </a:lnSpc>
            </a:pPr>
            <a:r>
              <a:rPr lang="en-US" b="1" spc="225" dirty="0">
                <a:solidFill>
                  <a:srgbClr val="FFFFFB"/>
                </a:solidFill>
                <a:latin typeface="Lato Light"/>
                <a:cs typeface="Lato Light"/>
              </a:rPr>
              <a:t>Prepared &amp; Delivered By: </a:t>
            </a:r>
          </a:p>
          <a:p>
            <a:pPr algn="ctr" hangingPunct="0">
              <a:lnSpc>
                <a:spcPct val="116667"/>
              </a:lnSpc>
            </a:pPr>
            <a:r>
              <a:rPr lang="en-US" b="1" spc="225" dirty="0" err="1">
                <a:solidFill>
                  <a:srgbClr val="FFFFFB"/>
                </a:solidFill>
                <a:latin typeface="Lato Light"/>
                <a:ea typeface="+mn-ea"/>
                <a:cs typeface="Lato Light"/>
              </a:rPr>
              <a:t>Hafidh</a:t>
            </a:r>
            <a:r>
              <a:rPr lang="en-US" b="1" spc="225" dirty="0">
                <a:solidFill>
                  <a:srgbClr val="FFFFFB"/>
                </a:solidFill>
                <a:latin typeface="Lato Light"/>
                <a:ea typeface="+mn-ea"/>
                <a:cs typeface="Lato Light"/>
              </a:rPr>
              <a:t> </a:t>
            </a:r>
            <a:r>
              <a:rPr lang="en-US" b="1" spc="225" dirty="0" err="1">
                <a:solidFill>
                  <a:srgbClr val="FFFFFB"/>
                </a:solidFill>
                <a:latin typeface="Lato Light"/>
                <a:ea typeface="+mn-ea"/>
                <a:cs typeface="Lato Light"/>
              </a:rPr>
              <a:t>Saif</a:t>
            </a:r>
            <a:r>
              <a:rPr lang="en-US" b="1" spc="225" dirty="0">
                <a:solidFill>
                  <a:srgbClr val="FFFFFB"/>
                </a:solidFill>
                <a:latin typeface="Lato Light"/>
                <a:ea typeface="+mn-ea"/>
                <a:cs typeface="Lato Light"/>
              </a:rPr>
              <a:t> Al-</a:t>
            </a:r>
            <a:r>
              <a:rPr lang="en-US" b="1" spc="225" dirty="0" err="1">
                <a:solidFill>
                  <a:srgbClr val="FFFFFB"/>
                </a:solidFill>
                <a:latin typeface="Lato Light"/>
                <a:ea typeface="+mn-ea"/>
                <a:cs typeface="Lato Light"/>
              </a:rPr>
              <a:t>Rawahy</a:t>
            </a:r>
            <a:r>
              <a:rPr lang="en-US" b="1" spc="225" dirty="0">
                <a:solidFill>
                  <a:srgbClr val="FFFFFB"/>
                </a:solidFill>
                <a:latin typeface="Lato Light"/>
                <a:ea typeface="+mn-ea"/>
                <a:cs typeface="Lato Light"/>
              </a:rPr>
              <a:t>, 2020</a:t>
            </a:r>
            <a:endParaRPr b="1" spc="225" dirty="0">
              <a:solidFill>
                <a:srgbClr val="FFFFFB"/>
              </a:solidFill>
              <a:latin typeface="Lato Light"/>
              <a:ea typeface="+mn-ea"/>
              <a:cs typeface="Lato Light"/>
            </a:endParaRPr>
          </a:p>
        </p:txBody>
      </p:sp>
      <p:sp>
        <p:nvSpPr>
          <p:cNvPr id="7" name="title copy"/>
          <p:cNvSpPr/>
          <p:nvPr/>
        </p:nvSpPr>
        <p:spPr>
          <a:xfrm>
            <a:off x="1004235" y="4663083"/>
            <a:ext cx="5141384" cy="653196"/>
          </a:xfrm>
          <a:prstGeom prst="rect">
            <a:avLst/>
          </a:prstGeom>
        </p:spPr>
        <p:txBody>
          <a:bodyPr spcFirstLastPara="1" lIns="95250" tIns="128588" rIns="95250" bIns="0" anchor="t"/>
          <a:lstStyle/>
          <a:p>
            <a:pPr algn="l" hangingPunct="0">
              <a:lnSpc>
                <a:spcPct val="91667"/>
              </a:lnSpc>
              <a:spcBef>
                <a:spcPct val="3333"/>
              </a:spcBef>
            </a:pPr>
            <a:r>
              <a:rPr lang="en-US" sz="2400">
                <a:latin typeface="Panefresco"/>
                <a:cs typeface="Panefresco"/>
              </a:rPr>
              <a:t>Countering New Atheists’ Narratives</a:t>
            </a:r>
            <a:endParaRPr sz="2400">
              <a:latin typeface="Panefresco"/>
              <a:cs typeface="Panefresco"/>
            </a:endParaRPr>
          </a:p>
        </p:txBody>
      </p:sp>
      <p:pic>
        <p:nvPicPr>
          <p:cNvPr id="8" name="Line-24"/>
          <p:cNvPicPr/>
          <p:nvPr/>
        </p:nvPicPr>
        <p:blipFill rotWithShape="1">
          <a:blip r:embed="rId6"/>
          <a:stretch>
            <a:fillRect/>
          </a:stretch>
        </p:blipFill>
        <p:spPr>
          <a:xfrm>
            <a:off x="0" y="2867025"/>
            <a:ext cx="6904340" cy="166092"/>
          </a:xfrm>
          <a:prstGeom prst="rect">
            <a:avLst/>
          </a:prstGeom>
        </p:spPr>
      </p:pic>
      <p:pic>
        <p:nvPicPr>
          <p:cNvPr id="9" name="Line-24">
            <a:extLst>
              <a:ext uri="{FF2B5EF4-FFF2-40B4-BE49-F238E27FC236}">
                <a16:creationId xmlns:a16="http://schemas.microsoft.com/office/drawing/2014/main" id="{13452501-5130-0A4C-9BE1-D082E725FE20}"/>
              </a:ext>
            </a:extLst>
          </p:cNvPr>
          <p:cNvPicPr/>
          <p:nvPr/>
        </p:nvPicPr>
        <p:blipFill rotWithShape="1">
          <a:blip r:embed="rId6"/>
          <a:stretch>
            <a:fillRect/>
          </a:stretch>
        </p:blipFill>
        <p:spPr>
          <a:xfrm>
            <a:off x="13963" y="4574903"/>
            <a:ext cx="6904340" cy="16609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212641" y="-76078"/>
            <a:ext cx="12874845" cy="7461250"/>
          </a:xfrm>
          <a:prstGeom prst="rect">
            <a:avLst/>
          </a:prstGeom>
        </p:spPr>
      </p:pic>
      <p:sp>
        <p:nvSpPr>
          <p:cNvPr id="8" name="title copy"/>
          <p:cNvSpPr/>
          <p:nvPr/>
        </p:nvSpPr>
        <p:spPr>
          <a:xfrm>
            <a:off x="187791" y="20297"/>
            <a:ext cx="12874844" cy="726656"/>
          </a:xfrm>
          <a:prstGeom prst="rect">
            <a:avLst/>
          </a:prstGeom>
        </p:spPr>
        <p:txBody>
          <a:bodyPr spcFirstLastPara="1" lIns="95250" tIns="128588" rIns="95250" bIns="0" anchor="t"/>
          <a:lstStyle/>
          <a:p>
            <a:pPr algn="ctr" hangingPunct="0">
              <a:lnSpc>
                <a:spcPct val="91667"/>
              </a:lnSpc>
              <a:spcBef>
                <a:spcPct val="3333"/>
              </a:spcBef>
            </a:pPr>
            <a:r>
              <a:rPr lang="en-US" sz="2000" b="1" dirty="0">
                <a:solidFill>
                  <a:srgbClr val="207D8F"/>
                </a:solidFill>
                <a:latin typeface="Panefresco"/>
                <a:cs typeface="Panefresco"/>
              </a:rPr>
              <a:t>THERE ARE MANY WAYS TO DISBELIEVE AS THERE ARE TO BELIEVE,</a:t>
            </a:r>
          </a:p>
          <a:p>
            <a:pPr algn="ctr" hangingPunct="0">
              <a:lnSpc>
                <a:spcPct val="91667"/>
              </a:lnSpc>
              <a:spcBef>
                <a:spcPct val="3333"/>
              </a:spcBef>
            </a:pPr>
            <a:r>
              <a:rPr lang="en-US" sz="2000" b="1" dirty="0">
                <a:solidFill>
                  <a:srgbClr val="207D8F"/>
                </a:solidFill>
                <a:latin typeface="Panefresco"/>
                <a:cs typeface="Panefresco"/>
              </a:rPr>
              <a:t>BUT THERE IS ONLY ONE CORRECT CREED – </a:t>
            </a:r>
            <a:r>
              <a:rPr lang="en-US" sz="2000" b="1" i="1" dirty="0">
                <a:solidFill>
                  <a:srgbClr val="207D8F"/>
                </a:solidFill>
                <a:latin typeface="Panefresco"/>
                <a:cs typeface="Panefresco"/>
              </a:rPr>
              <a:t>TAWHID  </a:t>
            </a:r>
            <a:r>
              <a:rPr lang="en-US" sz="2000" b="1" dirty="0">
                <a:solidFill>
                  <a:srgbClr val="207D8F"/>
                </a:solidFill>
                <a:latin typeface="Panefresco"/>
                <a:cs typeface="Panefresco"/>
              </a:rPr>
              <a:t>(ISLAM)</a:t>
            </a:r>
            <a:endParaRPr lang="en-US" sz="2000" b="1" dirty="0">
              <a:solidFill>
                <a:srgbClr val="207D8F"/>
              </a:solidFill>
              <a:latin typeface="Panefresco"/>
              <a:ea typeface="+mn-ea"/>
              <a:cs typeface="Panefresco"/>
            </a:endParaRPr>
          </a:p>
        </p:txBody>
      </p:sp>
      <p:sp>
        <p:nvSpPr>
          <p:cNvPr id="10" name="title copy"/>
          <p:cNvSpPr/>
          <p:nvPr/>
        </p:nvSpPr>
        <p:spPr>
          <a:xfrm>
            <a:off x="482265" y="811795"/>
            <a:ext cx="6142948" cy="6288289"/>
          </a:xfrm>
          <a:prstGeom prst="rect">
            <a:avLst/>
          </a:prstGeom>
          <a:ln>
            <a:solidFill>
              <a:schemeClr val="bg2"/>
            </a:solidFill>
          </a:ln>
        </p:spPr>
        <p:txBody>
          <a:bodyPr spcFirstLastPara="1" lIns="95250" tIns="128588" rIns="95250" bIns="0" anchor="t"/>
          <a:lstStyle/>
          <a:p>
            <a:pPr marL="457200" indent="-457200" algn="just" hangingPunct="0">
              <a:spcBef>
                <a:spcPts val="1200"/>
              </a:spcBef>
              <a:buFont typeface="+mj-lt"/>
              <a:buAutoNum type="arabicPeriod"/>
            </a:pPr>
            <a:r>
              <a:rPr lang="en-US" sz="2000" dirty="0">
                <a:latin typeface="Lato"/>
                <a:cs typeface="Lato"/>
              </a:rPr>
              <a:t>Atheists claim that atheism is TRUE and theism is FALSE, because of the SINGULARITY of atheism as opposed to the MULTIPLICITY of theism</a:t>
            </a:r>
          </a:p>
          <a:p>
            <a:pPr marL="457200" indent="-457200" algn="just" hangingPunct="0">
              <a:spcBef>
                <a:spcPts val="1200"/>
              </a:spcBef>
              <a:buFont typeface="+mj-lt"/>
              <a:buAutoNum type="arabicPeriod"/>
            </a:pPr>
            <a:r>
              <a:rPr lang="en-US" sz="2000" dirty="0">
                <a:solidFill>
                  <a:schemeClr val="bg2"/>
                </a:solidFill>
                <a:latin typeface="Lato"/>
                <a:cs typeface="Lato"/>
              </a:rPr>
              <a:t>That’s why atheism is promoted as a </a:t>
            </a:r>
            <a:r>
              <a:rPr lang="en-US" sz="2000" dirty="0">
                <a:solidFill>
                  <a:schemeClr val="accent4"/>
                </a:solidFill>
                <a:latin typeface="Lato"/>
                <a:cs typeface="Lato"/>
              </a:rPr>
              <a:t>universal</a:t>
            </a:r>
            <a:r>
              <a:rPr lang="en-US" sz="2000" dirty="0">
                <a:solidFill>
                  <a:schemeClr val="bg2"/>
                </a:solidFill>
                <a:latin typeface="Lato"/>
                <a:cs typeface="Lato"/>
              </a:rPr>
              <a:t> </a:t>
            </a:r>
            <a:r>
              <a:rPr lang="en-US" sz="2000" dirty="0">
                <a:solidFill>
                  <a:schemeClr val="accent4"/>
                </a:solidFill>
                <a:latin typeface="Lato"/>
                <a:cs typeface="Lato"/>
              </a:rPr>
              <a:t>idea</a:t>
            </a:r>
            <a:r>
              <a:rPr lang="en-US" sz="2000" dirty="0">
                <a:solidFill>
                  <a:schemeClr val="bg2"/>
                </a:solidFill>
                <a:latin typeface="Lato"/>
                <a:cs typeface="Lato"/>
              </a:rPr>
              <a:t> that is simple, common sensical, natural, rational, default state of mind that all humans can easily accept, as opposed to </a:t>
            </a:r>
            <a:r>
              <a:rPr lang="en-US" sz="2000" dirty="0">
                <a:solidFill>
                  <a:schemeClr val="accent4"/>
                </a:solidFill>
                <a:latin typeface="Lato"/>
                <a:cs typeface="Lato"/>
              </a:rPr>
              <a:t>many beliefs in theism</a:t>
            </a:r>
            <a:r>
              <a:rPr lang="en-US" sz="2000" dirty="0">
                <a:solidFill>
                  <a:schemeClr val="bg2"/>
                </a:solidFill>
                <a:latin typeface="Lato"/>
                <a:cs typeface="Lato"/>
              </a:rPr>
              <a:t> with different religions, creeds, gods, acts of worships, sacred laws, histories, prophets, etc.</a:t>
            </a:r>
          </a:p>
          <a:p>
            <a:pPr marL="457200" indent="-457200" algn="just" hangingPunct="0">
              <a:spcBef>
                <a:spcPts val="1200"/>
              </a:spcBef>
              <a:buFont typeface="+mj-lt"/>
              <a:buAutoNum type="arabicPeriod"/>
            </a:pPr>
            <a:r>
              <a:rPr lang="en-US" sz="2000" dirty="0">
                <a:solidFill>
                  <a:schemeClr val="bg2"/>
                </a:solidFill>
                <a:latin typeface="Lato"/>
                <a:cs typeface="Lato"/>
              </a:rPr>
              <a:t>The truth is, atheism is a big umbrella with many shades, grades and categories of disbeliefs</a:t>
            </a:r>
          </a:p>
          <a:p>
            <a:pPr marL="457200" indent="-457200" algn="just" hangingPunct="0">
              <a:spcBef>
                <a:spcPts val="1200"/>
              </a:spcBef>
              <a:buFont typeface="+mj-lt"/>
              <a:buAutoNum type="arabicPeriod"/>
            </a:pPr>
            <a:r>
              <a:rPr lang="en-US" sz="2000" dirty="0">
                <a:solidFill>
                  <a:schemeClr val="bg2"/>
                </a:solidFill>
                <a:latin typeface="Lato"/>
                <a:cs typeface="Lato"/>
              </a:rPr>
              <a:t>Atheists also differ in knowledge, affirmation, scope, openness, religiosity, action, friendliness</a:t>
            </a:r>
          </a:p>
          <a:p>
            <a:pPr marL="457200" indent="-457200" algn="just" hangingPunct="0">
              <a:spcBef>
                <a:spcPts val="1200"/>
              </a:spcBef>
              <a:buFont typeface="+mj-lt"/>
              <a:buAutoNum type="arabicPeriod"/>
            </a:pPr>
            <a:r>
              <a:rPr lang="en-US" sz="2000" dirty="0">
                <a:solidFill>
                  <a:schemeClr val="bg2"/>
                </a:solidFill>
                <a:latin typeface="Lato"/>
                <a:cs typeface="Lato"/>
              </a:rPr>
              <a:t>Therefore, the Islamic frame of reference: </a:t>
            </a:r>
            <a:r>
              <a:rPr lang="en-US" sz="2000" dirty="0">
                <a:solidFill>
                  <a:schemeClr val="accent4"/>
                </a:solidFill>
                <a:latin typeface="Lato"/>
                <a:cs typeface="Lato"/>
              </a:rPr>
              <a:t>Singularity of </a:t>
            </a:r>
            <a:r>
              <a:rPr lang="en-US" sz="2000" i="1" dirty="0">
                <a:solidFill>
                  <a:schemeClr val="accent4"/>
                </a:solidFill>
                <a:latin typeface="Lato"/>
                <a:cs typeface="Lato"/>
              </a:rPr>
              <a:t>Tawhid</a:t>
            </a:r>
            <a:r>
              <a:rPr lang="en-US" sz="2000" dirty="0">
                <a:solidFill>
                  <a:schemeClr val="accent4"/>
                </a:solidFill>
                <a:latin typeface="Lato"/>
                <a:cs typeface="Lato"/>
              </a:rPr>
              <a:t> (Islam) vs Multiplicity of </a:t>
            </a:r>
            <a:r>
              <a:rPr lang="en-US" sz="2000" i="1" dirty="0">
                <a:solidFill>
                  <a:schemeClr val="accent4"/>
                </a:solidFill>
                <a:latin typeface="Lato"/>
                <a:cs typeface="Lato"/>
              </a:rPr>
              <a:t>Shirk</a:t>
            </a:r>
            <a:r>
              <a:rPr lang="en-US" sz="2000" dirty="0">
                <a:solidFill>
                  <a:schemeClr val="accent4"/>
                </a:solidFill>
                <a:latin typeface="Lato"/>
                <a:cs typeface="Lato"/>
              </a:rPr>
              <a:t> (False Religions, including Atheism) </a:t>
            </a:r>
            <a:r>
              <a:rPr lang="en-US" sz="2000" dirty="0">
                <a:solidFill>
                  <a:schemeClr val="bg2"/>
                </a:solidFill>
                <a:latin typeface="Lato"/>
                <a:cs typeface="Lato"/>
              </a:rPr>
              <a:t>exposes and removes this false presumption of atheism </a:t>
            </a: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algn="just" hangingPunct="0">
              <a:spcBef>
                <a:spcPts val="1200"/>
              </a:spcBef>
            </a:pPr>
            <a:r>
              <a:rPr lang="en-US" sz="2000" dirty="0">
                <a:solidFill>
                  <a:schemeClr val="bg2"/>
                </a:solidFill>
                <a:latin typeface="Lato"/>
                <a:cs typeface="Lato"/>
              </a:rPr>
              <a:t> </a:t>
            </a: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342900" indent="-342900" algn="just" hangingPunct="0">
              <a:spcBef>
                <a:spcPts val="12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5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pic>
        <p:nvPicPr>
          <p:cNvPr id="6" name="Shape-1">
            <a:extLst>
              <a:ext uri="{FF2B5EF4-FFF2-40B4-BE49-F238E27FC236}">
                <a16:creationId xmlns:a16="http://schemas.microsoft.com/office/drawing/2014/main" id="{667789F2-B09E-9946-9EBA-EE35AF28AD7E}"/>
              </a:ext>
            </a:extLst>
          </p:cNvPr>
          <p:cNvPicPr/>
          <p:nvPr/>
        </p:nvPicPr>
        <p:blipFill rotWithShape="1">
          <a:blip r:embed="rId4"/>
          <a:stretch>
            <a:fillRect/>
          </a:stretch>
        </p:blipFill>
        <p:spPr>
          <a:xfrm>
            <a:off x="6761408" y="976920"/>
            <a:ext cx="2111397" cy="1924050"/>
          </a:xfrm>
          <a:prstGeom prst="rect">
            <a:avLst/>
          </a:prstGeom>
        </p:spPr>
      </p:pic>
      <p:sp>
        <p:nvSpPr>
          <p:cNvPr id="9" name="Body text copy">
            <a:extLst>
              <a:ext uri="{FF2B5EF4-FFF2-40B4-BE49-F238E27FC236}">
                <a16:creationId xmlns:a16="http://schemas.microsoft.com/office/drawing/2014/main" id="{4A538313-F95B-A343-8A09-22A7450F0F74}"/>
              </a:ext>
            </a:extLst>
          </p:cNvPr>
          <p:cNvSpPr/>
          <p:nvPr/>
        </p:nvSpPr>
        <p:spPr>
          <a:xfrm>
            <a:off x="6911168" y="1738632"/>
            <a:ext cx="1765003" cy="558010"/>
          </a:xfrm>
          <a:prstGeom prst="rect">
            <a:avLst/>
          </a:prstGeom>
        </p:spPr>
        <p:txBody>
          <a:bodyPr spcFirstLastPara="0" lIns="66675" tIns="66675" rIns="66675" bIns="0" anchor="t"/>
          <a:lstStyle/>
          <a:p>
            <a:pPr algn="ctr" hangingPunct="0">
              <a:lnSpc>
                <a:spcPct val="116667"/>
              </a:lnSpc>
            </a:pPr>
            <a:r>
              <a:rPr lang="en-US" sz="2400" dirty="0">
                <a:solidFill>
                  <a:srgbClr val="FFFFFF"/>
                </a:solidFill>
                <a:latin typeface="Lato"/>
                <a:cs typeface="Lato"/>
              </a:rPr>
              <a:t>Antitheists</a:t>
            </a:r>
            <a:endParaRPr sz="2400" dirty="0">
              <a:solidFill>
                <a:srgbClr val="FFFFFF"/>
              </a:solidFill>
              <a:latin typeface="Lato"/>
              <a:ea typeface="+mn-ea"/>
              <a:cs typeface="Lato"/>
            </a:endParaRPr>
          </a:p>
        </p:txBody>
      </p:sp>
      <p:pic>
        <p:nvPicPr>
          <p:cNvPr id="11" name="Shape-1">
            <a:extLst>
              <a:ext uri="{FF2B5EF4-FFF2-40B4-BE49-F238E27FC236}">
                <a16:creationId xmlns:a16="http://schemas.microsoft.com/office/drawing/2014/main" id="{1F10A20E-ACDC-3A4C-A6BA-06E990F35425}"/>
              </a:ext>
            </a:extLst>
          </p:cNvPr>
          <p:cNvPicPr/>
          <p:nvPr/>
        </p:nvPicPr>
        <p:blipFill rotWithShape="1">
          <a:blip r:embed="rId4"/>
          <a:stretch>
            <a:fillRect/>
          </a:stretch>
        </p:blipFill>
        <p:spPr>
          <a:xfrm>
            <a:off x="8911899" y="976920"/>
            <a:ext cx="1924050" cy="1924050"/>
          </a:xfrm>
          <a:prstGeom prst="rect">
            <a:avLst/>
          </a:prstGeom>
        </p:spPr>
      </p:pic>
      <p:pic>
        <p:nvPicPr>
          <p:cNvPr id="12" name="Shape-1">
            <a:extLst>
              <a:ext uri="{FF2B5EF4-FFF2-40B4-BE49-F238E27FC236}">
                <a16:creationId xmlns:a16="http://schemas.microsoft.com/office/drawing/2014/main" id="{AFDB3EB2-D0DC-794A-BCCE-AD6BBF2A27DE}"/>
              </a:ext>
            </a:extLst>
          </p:cNvPr>
          <p:cNvPicPr/>
          <p:nvPr/>
        </p:nvPicPr>
        <p:blipFill rotWithShape="1">
          <a:blip r:embed="rId4"/>
          <a:stretch>
            <a:fillRect/>
          </a:stretch>
        </p:blipFill>
        <p:spPr>
          <a:xfrm>
            <a:off x="10871493" y="976920"/>
            <a:ext cx="1924050" cy="1924050"/>
          </a:xfrm>
          <a:prstGeom prst="rect">
            <a:avLst/>
          </a:prstGeom>
        </p:spPr>
      </p:pic>
      <p:pic>
        <p:nvPicPr>
          <p:cNvPr id="13" name="Shape-1">
            <a:extLst>
              <a:ext uri="{FF2B5EF4-FFF2-40B4-BE49-F238E27FC236}">
                <a16:creationId xmlns:a16="http://schemas.microsoft.com/office/drawing/2014/main" id="{6A148911-EC44-E240-8082-9A220F0B85DF}"/>
              </a:ext>
            </a:extLst>
          </p:cNvPr>
          <p:cNvPicPr/>
          <p:nvPr/>
        </p:nvPicPr>
        <p:blipFill rotWithShape="1">
          <a:blip r:embed="rId4"/>
          <a:stretch>
            <a:fillRect/>
          </a:stretch>
        </p:blipFill>
        <p:spPr>
          <a:xfrm>
            <a:off x="6761408" y="2941504"/>
            <a:ext cx="2111404" cy="1924050"/>
          </a:xfrm>
          <a:prstGeom prst="rect">
            <a:avLst/>
          </a:prstGeom>
        </p:spPr>
      </p:pic>
      <p:pic>
        <p:nvPicPr>
          <p:cNvPr id="14" name="Shape-1">
            <a:extLst>
              <a:ext uri="{FF2B5EF4-FFF2-40B4-BE49-F238E27FC236}">
                <a16:creationId xmlns:a16="http://schemas.microsoft.com/office/drawing/2014/main" id="{BBE77F92-968A-5947-8842-629D911CF6D9}"/>
              </a:ext>
            </a:extLst>
          </p:cNvPr>
          <p:cNvPicPr/>
          <p:nvPr/>
        </p:nvPicPr>
        <p:blipFill rotWithShape="1">
          <a:blip r:embed="rId5"/>
          <a:stretch>
            <a:fillRect/>
          </a:stretch>
        </p:blipFill>
        <p:spPr>
          <a:xfrm>
            <a:off x="8911899" y="2944109"/>
            <a:ext cx="3886200" cy="1924050"/>
          </a:xfrm>
          <a:prstGeom prst="rect">
            <a:avLst/>
          </a:prstGeom>
        </p:spPr>
      </p:pic>
      <p:pic>
        <p:nvPicPr>
          <p:cNvPr id="15" name="Shape-1">
            <a:extLst>
              <a:ext uri="{FF2B5EF4-FFF2-40B4-BE49-F238E27FC236}">
                <a16:creationId xmlns:a16="http://schemas.microsoft.com/office/drawing/2014/main" id="{F137E8E4-88A6-B941-AE68-4FC591E7DE5D}"/>
              </a:ext>
            </a:extLst>
          </p:cNvPr>
          <p:cNvPicPr/>
          <p:nvPr/>
        </p:nvPicPr>
        <p:blipFill rotWithShape="1">
          <a:blip r:embed="rId4"/>
          <a:stretch>
            <a:fillRect/>
          </a:stretch>
        </p:blipFill>
        <p:spPr>
          <a:xfrm>
            <a:off x="10879329" y="4919118"/>
            <a:ext cx="1924050" cy="1924050"/>
          </a:xfrm>
          <a:prstGeom prst="rect">
            <a:avLst/>
          </a:prstGeom>
        </p:spPr>
      </p:pic>
      <p:pic>
        <p:nvPicPr>
          <p:cNvPr id="16" name="Shape-1">
            <a:extLst>
              <a:ext uri="{FF2B5EF4-FFF2-40B4-BE49-F238E27FC236}">
                <a16:creationId xmlns:a16="http://schemas.microsoft.com/office/drawing/2014/main" id="{E7E3F154-08BC-0948-89D8-BA67651F76DC}"/>
              </a:ext>
            </a:extLst>
          </p:cNvPr>
          <p:cNvPicPr/>
          <p:nvPr/>
        </p:nvPicPr>
        <p:blipFill rotWithShape="1">
          <a:blip r:embed="rId4"/>
          <a:stretch>
            <a:fillRect/>
          </a:stretch>
        </p:blipFill>
        <p:spPr>
          <a:xfrm>
            <a:off x="6761401" y="4907817"/>
            <a:ext cx="2111404" cy="1924050"/>
          </a:xfrm>
          <a:prstGeom prst="rect">
            <a:avLst/>
          </a:prstGeom>
        </p:spPr>
      </p:pic>
      <p:pic>
        <p:nvPicPr>
          <p:cNvPr id="17" name="Shape-1">
            <a:extLst>
              <a:ext uri="{FF2B5EF4-FFF2-40B4-BE49-F238E27FC236}">
                <a16:creationId xmlns:a16="http://schemas.microsoft.com/office/drawing/2014/main" id="{C2007027-B285-9F40-976A-1512C955E6A6}"/>
              </a:ext>
            </a:extLst>
          </p:cNvPr>
          <p:cNvPicPr/>
          <p:nvPr/>
        </p:nvPicPr>
        <p:blipFill rotWithShape="1">
          <a:blip r:embed="rId4"/>
          <a:stretch>
            <a:fillRect/>
          </a:stretch>
        </p:blipFill>
        <p:spPr>
          <a:xfrm>
            <a:off x="8914484" y="4915352"/>
            <a:ext cx="1924050" cy="1924050"/>
          </a:xfrm>
          <a:prstGeom prst="rect">
            <a:avLst/>
          </a:prstGeom>
        </p:spPr>
      </p:pic>
      <p:sp>
        <p:nvSpPr>
          <p:cNvPr id="18" name="Rectangle 17">
            <a:extLst>
              <a:ext uri="{FF2B5EF4-FFF2-40B4-BE49-F238E27FC236}">
                <a16:creationId xmlns:a16="http://schemas.microsoft.com/office/drawing/2014/main" id="{288BCBFB-DC9A-C548-A46A-82B201A3986F}"/>
              </a:ext>
            </a:extLst>
          </p:cNvPr>
          <p:cNvSpPr/>
          <p:nvPr/>
        </p:nvSpPr>
        <p:spPr>
          <a:xfrm>
            <a:off x="6873578" y="3597268"/>
            <a:ext cx="1887055" cy="481991"/>
          </a:xfrm>
          <a:prstGeom prst="rect">
            <a:avLst/>
          </a:prstGeom>
        </p:spPr>
        <p:txBody>
          <a:bodyPr wrap="none">
            <a:spAutoFit/>
          </a:bodyPr>
          <a:lstStyle/>
          <a:p>
            <a:pPr algn="ctr" hangingPunct="0">
              <a:lnSpc>
                <a:spcPct val="116667"/>
              </a:lnSpc>
            </a:pPr>
            <a:r>
              <a:rPr lang="en-US" sz="2400" dirty="0">
                <a:solidFill>
                  <a:srgbClr val="FFFFFF"/>
                </a:solidFill>
                <a:latin typeface="Lato"/>
                <a:cs typeface="Lato"/>
              </a:rPr>
              <a:t>Freethinkers</a:t>
            </a:r>
          </a:p>
        </p:txBody>
      </p:sp>
      <p:sp>
        <p:nvSpPr>
          <p:cNvPr id="19" name="Rectangle 18">
            <a:extLst>
              <a:ext uri="{FF2B5EF4-FFF2-40B4-BE49-F238E27FC236}">
                <a16:creationId xmlns:a16="http://schemas.microsoft.com/office/drawing/2014/main" id="{D34DFBC4-6D40-B044-A6D9-B74B1DAD46BE}"/>
              </a:ext>
            </a:extLst>
          </p:cNvPr>
          <p:cNvSpPr/>
          <p:nvPr/>
        </p:nvSpPr>
        <p:spPr>
          <a:xfrm>
            <a:off x="8908349" y="1776641"/>
            <a:ext cx="1927599" cy="481991"/>
          </a:xfrm>
          <a:prstGeom prst="rect">
            <a:avLst/>
          </a:prstGeom>
        </p:spPr>
        <p:txBody>
          <a:bodyPr wrap="square">
            <a:spAutoFit/>
          </a:bodyPr>
          <a:lstStyle/>
          <a:p>
            <a:pPr algn="ctr" hangingPunct="0">
              <a:lnSpc>
                <a:spcPct val="116667"/>
              </a:lnSpc>
            </a:pPr>
            <a:r>
              <a:rPr lang="en-US" sz="2400" dirty="0">
                <a:solidFill>
                  <a:srgbClr val="FFFFFF"/>
                </a:solidFill>
                <a:latin typeface="Lato"/>
                <a:cs typeface="Lato"/>
              </a:rPr>
              <a:t>Agnostics</a:t>
            </a:r>
          </a:p>
        </p:txBody>
      </p:sp>
      <p:sp>
        <p:nvSpPr>
          <p:cNvPr id="20" name="Rectangle 19">
            <a:extLst>
              <a:ext uri="{FF2B5EF4-FFF2-40B4-BE49-F238E27FC236}">
                <a16:creationId xmlns:a16="http://schemas.microsoft.com/office/drawing/2014/main" id="{A02BE1B9-F432-6440-9430-0D09681E4447}"/>
              </a:ext>
            </a:extLst>
          </p:cNvPr>
          <p:cNvSpPr/>
          <p:nvPr/>
        </p:nvSpPr>
        <p:spPr>
          <a:xfrm>
            <a:off x="10981310" y="1761543"/>
            <a:ext cx="1619354" cy="481991"/>
          </a:xfrm>
          <a:prstGeom prst="rect">
            <a:avLst/>
          </a:prstGeom>
        </p:spPr>
        <p:txBody>
          <a:bodyPr wrap="none">
            <a:spAutoFit/>
          </a:bodyPr>
          <a:lstStyle/>
          <a:p>
            <a:pPr algn="ctr" hangingPunct="0">
              <a:lnSpc>
                <a:spcPct val="116667"/>
              </a:lnSpc>
            </a:pPr>
            <a:r>
              <a:rPr lang="en-US" sz="2400" dirty="0">
                <a:solidFill>
                  <a:srgbClr val="FFFFFF"/>
                </a:solidFill>
                <a:latin typeface="Lato"/>
                <a:cs typeface="Lato"/>
              </a:rPr>
              <a:t>Humanists</a:t>
            </a:r>
          </a:p>
        </p:txBody>
      </p:sp>
      <p:sp>
        <p:nvSpPr>
          <p:cNvPr id="21" name="Rectangle 20">
            <a:extLst>
              <a:ext uri="{FF2B5EF4-FFF2-40B4-BE49-F238E27FC236}">
                <a16:creationId xmlns:a16="http://schemas.microsoft.com/office/drawing/2014/main" id="{6FEB7FFE-3AF0-F942-80DE-6AA7205C57BE}"/>
              </a:ext>
            </a:extLst>
          </p:cNvPr>
          <p:cNvSpPr/>
          <p:nvPr/>
        </p:nvSpPr>
        <p:spPr>
          <a:xfrm>
            <a:off x="7012794" y="5312286"/>
            <a:ext cx="1476686" cy="914096"/>
          </a:xfrm>
          <a:prstGeom prst="rect">
            <a:avLst/>
          </a:prstGeom>
        </p:spPr>
        <p:txBody>
          <a:bodyPr wrap="none">
            <a:spAutoFit/>
          </a:bodyPr>
          <a:lstStyle/>
          <a:p>
            <a:pPr algn="ctr" hangingPunct="0">
              <a:lnSpc>
                <a:spcPct val="116667"/>
              </a:lnSpc>
            </a:pPr>
            <a:r>
              <a:rPr lang="en-US" sz="2400" dirty="0">
                <a:solidFill>
                  <a:srgbClr val="FFFFFF"/>
                </a:solidFill>
                <a:latin typeface="Lato"/>
                <a:cs typeface="Lato"/>
              </a:rPr>
              <a:t>Religious </a:t>
            </a:r>
          </a:p>
          <a:p>
            <a:pPr algn="ctr" hangingPunct="0">
              <a:lnSpc>
                <a:spcPct val="116667"/>
              </a:lnSpc>
            </a:pPr>
            <a:r>
              <a:rPr lang="en-US" sz="2400" dirty="0">
                <a:solidFill>
                  <a:srgbClr val="FFFFFF"/>
                </a:solidFill>
                <a:latin typeface="Lato"/>
                <a:cs typeface="Lato"/>
              </a:rPr>
              <a:t>Atheists</a:t>
            </a:r>
          </a:p>
        </p:txBody>
      </p:sp>
      <p:sp>
        <p:nvSpPr>
          <p:cNvPr id="22" name="Rectangle 21">
            <a:extLst>
              <a:ext uri="{FF2B5EF4-FFF2-40B4-BE49-F238E27FC236}">
                <a16:creationId xmlns:a16="http://schemas.microsoft.com/office/drawing/2014/main" id="{BC2EEFCD-A3E0-7147-B6A5-BB4FF2FB88A3}"/>
              </a:ext>
            </a:extLst>
          </p:cNvPr>
          <p:cNvSpPr/>
          <p:nvPr/>
        </p:nvSpPr>
        <p:spPr>
          <a:xfrm>
            <a:off x="9048845" y="5451674"/>
            <a:ext cx="1646606" cy="914096"/>
          </a:xfrm>
          <a:prstGeom prst="rect">
            <a:avLst/>
          </a:prstGeom>
        </p:spPr>
        <p:txBody>
          <a:bodyPr wrap="none">
            <a:spAutoFit/>
          </a:bodyPr>
          <a:lstStyle/>
          <a:p>
            <a:pPr algn="ctr" hangingPunct="0">
              <a:lnSpc>
                <a:spcPct val="116667"/>
              </a:lnSpc>
            </a:pPr>
            <a:r>
              <a:rPr lang="en-US" sz="2400" dirty="0">
                <a:solidFill>
                  <a:srgbClr val="FFFFFF"/>
                </a:solidFill>
                <a:latin typeface="Lato"/>
                <a:cs typeface="Lato"/>
              </a:rPr>
              <a:t>Deists &amp;</a:t>
            </a:r>
          </a:p>
          <a:p>
            <a:pPr algn="ctr" hangingPunct="0">
              <a:lnSpc>
                <a:spcPct val="116667"/>
              </a:lnSpc>
            </a:pPr>
            <a:r>
              <a:rPr lang="en-US" sz="2400" dirty="0">
                <a:solidFill>
                  <a:srgbClr val="FFFFFF"/>
                </a:solidFill>
                <a:latin typeface="Lato"/>
                <a:cs typeface="Lato"/>
              </a:rPr>
              <a:t>Pantheists</a:t>
            </a:r>
            <a:r>
              <a:rPr lang="en-US" dirty="0">
                <a:solidFill>
                  <a:srgbClr val="FFFFFF"/>
                </a:solidFill>
                <a:latin typeface="Lato"/>
                <a:cs typeface="Lato"/>
              </a:rPr>
              <a:t> </a:t>
            </a:r>
          </a:p>
        </p:txBody>
      </p:sp>
      <p:sp>
        <p:nvSpPr>
          <p:cNvPr id="23" name="Rectangle 22">
            <a:extLst>
              <a:ext uri="{FF2B5EF4-FFF2-40B4-BE49-F238E27FC236}">
                <a16:creationId xmlns:a16="http://schemas.microsoft.com/office/drawing/2014/main" id="{8936283D-044E-9E41-AD51-F773F6B8E26C}"/>
              </a:ext>
            </a:extLst>
          </p:cNvPr>
          <p:cNvSpPr/>
          <p:nvPr/>
        </p:nvSpPr>
        <p:spPr>
          <a:xfrm>
            <a:off x="10854999" y="5479397"/>
            <a:ext cx="1923800" cy="914096"/>
          </a:xfrm>
          <a:prstGeom prst="rect">
            <a:avLst/>
          </a:prstGeom>
        </p:spPr>
        <p:txBody>
          <a:bodyPr wrap="square">
            <a:spAutoFit/>
          </a:bodyPr>
          <a:lstStyle/>
          <a:p>
            <a:pPr algn="ctr" hangingPunct="0">
              <a:lnSpc>
                <a:spcPct val="116667"/>
              </a:lnSpc>
            </a:pPr>
            <a:r>
              <a:rPr lang="en-US" sz="2400" dirty="0">
                <a:solidFill>
                  <a:srgbClr val="FFFFFF"/>
                </a:solidFill>
                <a:latin typeface="Lato"/>
                <a:cs typeface="Lato"/>
              </a:rPr>
              <a:t>Unaffiliated</a:t>
            </a:r>
          </a:p>
          <a:p>
            <a:pPr algn="ctr" hangingPunct="0">
              <a:lnSpc>
                <a:spcPct val="116667"/>
              </a:lnSpc>
            </a:pPr>
            <a:r>
              <a:rPr lang="en-US" sz="2400" dirty="0">
                <a:solidFill>
                  <a:srgbClr val="FFFFFF"/>
                </a:solidFill>
                <a:latin typeface="Lato"/>
                <a:cs typeface="Lato"/>
              </a:rPr>
              <a:t>Atheists</a:t>
            </a:r>
          </a:p>
        </p:txBody>
      </p:sp>
      <p:sp>
        <p:nvSpPr>
          <p:cNvPr id="24" name="Rectangle 23">
            <a:extLst>
              <a:ext uri="{FF2B5EF4-FFF2-40B4-BE49-F238E27FC236}">
                <a16:creationId xmlns:a16="http://schemas.microsoft.com/office/drawing/2014/main" id="{CE89EB23-08A4-5E43-BD29-0C03121FB6A5}"/>
              </a:ext>
            </a:extLst>
          </p:cNvPr>
          <p:cNvSpPr/>
          <p:nvPr/>
        </p:nvSpPr>
        <p:spPr>
          <a:xfrm>
            <a:off x="9304397" y="3537747"/>
            <a:ext cx="2850460" cy="481991"/>
          </a:xfrm>
          <a:prstGeom prst="rect">
            <a:avLst/>
          </a:prstGeom>
        </p:spPr>
        <p:txBody>
          <a:bodyPr wrap="none">
            <a:spAutoFit/>
          </a:bodyPr>
          <a:lstStyle/>
          <a:p>
            <a:pPr algn="ctr" hangingPunct="0">
              <a:lnSpc>
                <a:spcPct val="116667"/>
              </a:lnSpc>
            </a:pPr>
            <a:r>
              <a:rPr lang="en-US" sz="2400" dirty="0">
                <a:solidFill>
                  <a:srgbClr val="FFFFFF"/>
                </a:solidFill>
                <a:latin typeface="Lato"/>
                <a:cs typeface="Lato"/>
              </a:rPr>
              <a:t>Accommodationists</a:t>
            </a:r>
          </a:p>
        </p:txBody>
      </p:sp>
    </p:spTree>
    <p:extLst>
      <p:ext uri="{BB962C8B-B14F-4D97-AF65-F5344CB8AC3E}">
        <p14:creationId xmlns:p14="http://schemas.microsoft.com/office/powerpoint/2010/main" val="1692961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212641" y="0"/>
            <a:ext cx="7159682"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The Default Question</a:t>
            </a:r>
            <a:endParaRPr sz="3600">
              <a:solidFill>
                <a:srgbClr val="F2A956"/>
              </a:solidFill>
              <a:latin typeface="Panefresco"/>
              <a:ea typeface="+mn-ea"/>
              <a:cs typeface="Panefresco"/>
            </a:endParaRPr>
          </a:p>
        </p:txBody>
      </p:sp>
      <p:sp>
        <p:nvSpPr>
          <p:cNvPr id="10" name="title copy"/>
          <p:cNvSpPr/>
          <p:nvPr/>
        </p:nvSpPr>
        <p:spPr>
          <a:xfrm>
            <a:off x="212641" y="441250"/>
            <a:ext cx="6874068" cy="6943921"/>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Many times when dealing with atheists, we have allowed ourselves to be put on the defensive position by entertaining their usual first question: “Does God exist?” or “What proof do you have for God’s existence?” </a:t>
            </a:r>
          </a:p>
          <a:p>
            <a:pPr marL="342900" indent="-342900" algn="just" hangingPunct="0">
              <a:spcBef>
                <a:spcPts val="1200"/>
              </a:spcBef>
              <a:buFont typeface="Wingdings" pitchFamily="2" charset="2"/>
              <a:buChar char="§"/>
            </a:pPr>
            <a:r>
              <a:rPr lang="en-US" sz="2000" dirty="0">
                <a:solidFill>
                  <a:srgbClr val="132B54"/>
                </a:solidFill>
                <a:latin typeface="Lato"/>
                <a:cs typeface="Lato"/>
              </a:rPr>
              <a:t>And we usually respond by presenting all the positive argument(s) for God’s existence that we have, and Muslims do have MANY different kind of good arguments that support a belief in God</a:t>
            </a:r>
          </a:p>
          <a:p>
            <a:pPr marL="342900" indent="-342900" algn="just" hangingPunct="0">
              <a:spcBef>
                <a:spcPts val="1200"/>
              </a:spcBef>
              <a:buFont typeface="Wingdings" pitchFamily="2" charset="2"/>
              <a:buChar char="§"/>
            </a:pPr>
            <a:r>
              <a:rPr lang="en-US" sz="2000" dirty="0">
                <a:solidFill>
                  <a:srgbClr val="132B54"/>
                </a:solidFill>
                <a:latin typeface="Lato"/>
                <a:cs typeface="Lato"/>
              </a:rPr>
              <a:t>Because atheists, possess NO valid argument(s) against existence of God, then the natural default position must be the belief in God; The atheists’ position of rejecting existence of God is UNNATURAL</a:t>
            </a:r>
            <a:endParaRPr lang="en-US" sz="2000" dirty="0">
              <a:solidFill>
                <a:srgbClr val="02919F"/>
              </a:solidFill>
              <a:latin typeface="Lato"/>
              <a:cs typeface="Lato"/>
            </a:endParaRPr>
          </a:p>
          <a:p>
            <a:pPr marL="342900" indent="-342900" algn="just" hangingPunct="0">
              <a:spcBef>
                <a:spcPts val="1200"/>
              </a:spcBef>
              <a:buFont typeface="Wingdings" pitchFamily="2" charset="2"/>
              <a:buChar char="§"/>
            </a:pPr>
            <a:r>
              <a:rPr lang="en-US" sz="2000" dirty="0">
                <a:solidFill>
                  <a:srgbClr val="132B54"/>
                </a:solidFill>
                <a:latin typeface="Lato"/>
                <a:cs typeface="Lato"/>
              </a:rPr>
              <a:t>Therefore, we should not let atheists’ question of “Does God exist?” or “What proof do you have for God’s existence?” become the DEFAULT question</a:t>
            </a:r>
          </a:p>
          <a:p>
            <a:pPr marL="342900" indent="-342900" algn="just" hangingPunct="0">
              <a:spcBef>
                <a:spcPts val="1200"/>
              </a:spcBef>
              <a:buFont typeface="Wingdings" pitchFamily="2" charset="2"/>
              <a:buChar char="§"/>
            </a:pPr>
            <a:r>
              <a:rPr lang="en-US" sz="2000" dirty="0">
                <a:solidFill>
                  <a:srgbClr val="132B54"/>
                </a:solidFill>
                <a:latin typeface="Lato"/>
                <a:cs typeface="Lato"/>
              </a:rPr>
              <a:t>Instead, we should first probe into atheists’ position by asking them the correct DEFAULT question: </a:t>
            </a:r>
            <a:r>
              <a:rPr lang="en-US" sz="2000" dirty="0">
                <a:solidFill>
                  <a:srgbClr val="FF0000"/>
                </a:solidFill>
                <a:latin typeface="Lato"/>
                <a:cs typeface="Lato"/>
              </a:rPr>
              <a:t>“What evidence do you have to reject God’s existence?”</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69129" y="803766"/>
            <a:ext cx="4126415" cy="5701561"/>
          </a:xfrm>
          <a:prstGeom prst="rect">
            <a:avLst/>
          </a:prstGeom>
        </p:spPr>
        <p:txBody>
          <a:bodyPr wrap="square">
            <a:spAutoFit/>
          </a:bodyPr>
          <a:lstStyle/>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We describe many beliefs that self-evidently true  that are natural or true by default </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If someone questions their truth, we usually do not blindly accept their argument, but probe him or her with a question, “What evidence do you have to reject them?” </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Existence of God is one such belief that is self-evident true that can be described as natural or true by default</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Therefore, theist’s position is the default position and atheist’s position must be probed with the question, “What evidence (or reason) he or she has to reject existence of God?” </a:t>
            </a:r>
          </a:p>
        </p:txBody>
      </p:sp>
    </p:spTree>
    <p:extLst>
      <p:ext uri="{BB962C8B-B14F-4D97-AF65-F5344CB8AC3E}">
        <p14:creationId xmlns:p14="http://schemas.microsoft.com/office/powerpoint/2010/main" val="173997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303663" y="1998921"/>
            <a:ext cx="6688823" cy="4493440"/>
          </a:xfrm>
          <a:prstGeom prst="rect">
            <a:avLst/>
          </a:prstGeom>
        </p:spPr>
        <p:txBody>
          <a:bodyPr spcFirstLastPara="1" lIns="95250" tIns="128588" rIns="95250" bIns="0" anchor="t"/>
          <a:lstStyle/>
          <a:p>
            <a:pPr algn="just" hangingPunct="0">
              <a:lnSpc>
                <a:spcPct val="91667"/>
              </a:lnSpc>
              <a:spcBef>
                <a:spcPct val="3333"/>
              </a:spcBef>
            </a:pPr>
            <a:r>
              <a:rPr lang="en-US" sz="3600" dirty="0">
                <a:solidFill>
                  <a:srgbClr val="FFFFFB"/>
                </a:solidFill>
                <a:latin typeface="Panefresco"/>
                <a:cs typeface="Panefresco"/>
              </a:rPr>
              <a:t>A good starting point for our journey, therefore, is to define a “</a:t>
            </a:r>
            <a:r>
              <a:rPr lang="en-US" sz="3600" dirty="0">
                <a:solidFill>
                  <a:schemeClr val="accent4"/>
                </a:solidFill>
                <a:latin typeface="Panefresco"/>
                <a:cs typeface="Panefresco"/>
              </a:rPr>
              <a:t>foundational belief</a:t>
            </a:r>
            <a:r>
              <a:rPr lang="en-US" sz="3600" dirty="0">
                <a:solidFill>
                  <a:srgbClr val="FFFFFB"/>
                </a:solidFill>
                <a:latin typeface="Panefresco"/>
                <a:cs typeface="Panefresco"/>
              </a:rPr>
              <a:t>”, which is a belief or a conviction that we have in our hearts and minds as true and natural, simply because it is a self-evident truth that requires no proof</a:t>
            </a:r>
            <a:endParaRPr lang="en-US" sz="45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895279" y="134789"/>
            <a:ext cx="4796623" cy="6747909"/>
          </a:xfrm>
          <a:prstGeom prst="rect">
            <a:avLst/>
          </a:prstGeom>
        </p:spPr>
        <p:txBody>
          <a:bodyPr spcFirstLastPara="1" lIns="95250" tIns="128588" rIns="95250" bIns="0" anchor="t"/>
          <a:lstStyle/>
          <a:p>
            <a:pPr algn="ctr" hangingPunct="0">
              <a:spcBef>
                <a:spcPts val="600"/>
              </a:spcBef>
            </a:pPr>
            <a:r>
              <a:rPr lang="en-US" sz="2400" dirty="0">
                <a:solidFill>
                  <a:schemeClr val="accent4"/>
                </a:solidFill>
                <a:latin typeface="Lato"/>
                <a:cs typeface="Lato"/>
              </a:rPr>
              <a:t>Main Characteristics of Foundational Belief</a:t>
            </a:r>
          </a:p>
          <a:p>
            <a:pPr algn="just" hangingPunct="0">
              <a:lnSpc>
                <a:spcPct val="125000"/>
              </a:lnSpc>
              <a:spcBef>
                <a:spcPts val="600"/>
              </a:spcBef>
            </a:pPr>
            <a:r>
              <a:rPr lang="en-US" sz="2000" dirty="0">
                <a:solidFill>
                  <a:srgbClr val="FAFBFF"/>
                </a:solidFill>
                <a:latin typeface="Lato"/>
                <a:cs typeface="Lato"/>
              </a:rPr>
              <a:t>A foundational belief is characterized by the following five universal principles:</a:t>
            </a:r>
          </a:p>
          <a:p>
            <a:pPr algn="just" hangingPunct="0">
              <a:lnSpc>
                <a:spcPct val="125000"/>
              </a:lnSpc>
            </a:pPr>
            <a:endParaRPr lang="en-US" dirty="0">
              <a:solidFill>
                <a:srgbClr val="FAFBFF"/>
              </a:solidFill>
              <a:latin typeface="Lato"/>
              <a:cs typeface="Lato"/>
            </a:endParaRPr>
          </a:p>
          <a:p>
            <a:pPr marL="285750" indent="-285750" algn="just" hangingPunct="0">
              <a:lnSpc>
                <a:spcPct val="125000"/>
              </a:lnSpc>
              <a:buClr>
                <a:schemeClr val="bg2"/>
              </a:buClr>
              <a:buFont typeface="Wingdings" pitchFamily="2" charset="2"/>
              <a:buChar char="§"/>
            </a:pPr>
            <a:r>
              <a:rPr lang="en-US" sz="2000" b="1" dirty="0">
                <a:solidFill>
                  <a:schemeClr val="accent4"/>
                </a:solidFill>
                <a:latin typeface="Lato"/>
                <a:cs typeface="Lato"/>
              </a:rPr>
              <a:t>UNIVERSAL</a:t>
            </a:r>
            <a:r>
              <a:rPr lang="en-US" sz="2000" dirty="0">
                <a:solidFill>
                  <a:srgbClr val="FAFBFF"/>
                </a:solidFill>
                <a:latin typeface="Lato"/>
                <a:cs typeface="Lato"/>
              </a:rPr>
              <a:t> - It is not a product of specific culture or social condition</a:t>
            </a:r>
          </a:p>
          <a:p>
            <a:pPr algn="just" hangingPunct="0">
              <a:lnSpc>
                <a:spcPct val="125000"/>
              </a:lnSpc>
              <a:buClr>
                <a:schemeClr val="bg2"/>
              </a:buClr>
            </a:pPr>
            <a:endParaRPr lang="en-US" sz="1000" dirty="0">
              <a:solidFill>
                <a:srgbClr val="FAFBFF"/>
              </a:solidFill>
              <a:latin typeface="Lato"/>
              <a:cs typeface="Lato"/>
            </a:endParaRPr>
          </a:p>
          <a:p>
            <a:pPr marL="285750" indent="-285750" algn="just" hangingPunct="0">
              <a:lnSpc>
                <a:spcPct val="125000"/>
              </a:lnSpc>
              <a:buClr>
                <a:schemeClr val="bg2"/>
              </a:buClr>
              <a:buFont typeface="Wingdings" pitchFamily="2" charset="2"/>
              <a:buChar char="§"/>
            </a:pPr>
            <a:r>
              <a:rPr lang="en-US" sz="2000" b="1" dirty="0">
                <a:solidFill>
                  <a:schemeClr val="accent4"/>
                </a:solidFill>
                <a:latin typeface="Lato"/>
                <a:cs typeface="Lato"/>
              </a:rPr>
              <a:t>UNTAUGHT</a:t>
            </a:r>
            <a:r>
              <a:rPr lang="en-US" sz="2000" dirty="0">
                <a:solidFill>
                  <a:srgbClr val="FAFBFF"/>
                </a:solidFill>
                <a:latin typeface="Lato"/>
                <a:cs typeface="Lato"/>
              </a:rPr>
              <a:t> - It is not based on external information transfer</a:t>
            </a:r>
          </a:p>
          <a:p>
            <a:pPr algn="just" hangingPunct="0">
              <a:lnSpc>
                <a:spcPct val="125000"/>
              </a:lnSpc>
              <a:buClr>
                <a:schemeClr val="bg2"/>
              </a:buClr>
            </a:pPr>
            <a:endParaRPr lang="en-US" sz="1000" dirty="0">
              <a:solidFill>
                <a:srgbClr val="FAFBFF"/>
              </a:solidFill>
              <a:latin typeface="Lato"/>
              <a:cs typeface="Lato"/>
            </a:endParaRPr>
          </a:p>
          <a:p>
            <a:pPr marL="285750" indent="-285750" algn="just" hangingPunct="0">
              <a:lnSpc>
                <a:spcPct val="125000"/>
              </a:lnSpc>
              <a:buClr>
                <a:schemeClr val="bg2"/>
              </a:buClr>
              <a:buFont typeface="Wingdings" pitchFamily="2" charset="2"/>
              <a:buChar char="§"/>
            </a:pPr>
            <a:r>
              <a:rPr lang="en-US" sz="2000" b="1" dirty="0">
                <a:solidFill>
                  <a:schemeClr val="accent4"/>
                </a:solidFill>
                <a:latin typeface="Lato"/>
                <a:cs typeface="Lato"/>
              </a:rPr>
              <a:t>NATURAL</a:t>
            </a:r>
            <a:r>
              <a:rPr lang="en-US" sz="2000" dirty="0">
                <a:solidFill>
                  <a:srgbClr val="FAFBFF"/>
                </a:solidFill>
                <a:latin typeface="Lato"/>
                <a:cs typeface="Lato"/>
              </a:rPr>
              <a:t> - It is formed due to natural functioning of the human psyche</a:t>
            </a:r>
          </a:p>
          <a:p>
            <a:pPr algn="just" hangingPunct="0">
              <a:lnSpc>
                <a:spcPct val="125000"/>
              </a:lnSpc>
              <a:buClr>
                <a:schemeClr val="bg2"/>
              </a:buClr>
            </a:pPr>
            <a:endParaRPr lang="en-US" sz="1000" dirty="0">
              <a:solidFill>
                <a:srgbClr val="FAFBFF"/>
              </a:solidFill>
              <a:latin typeface="Lato"/>
              <a:cs typeface="Lato"/>
            </a:endParaRPr>
          </a:p>
          <a:p>
            <a:pPr marL="285750" indent="-285750" algn="just" hangingPunct="0">
              <a:lnSpc>
                <a:spcPct val="125000"/>
              </a:lnSpc>
              <a:buClr>
                <a:schemeClr val="bg2"/>
              </a:buClr>
              <a:buFont typeface="Wingdings" pitchFamily="2" charset="2"/>
              <a:buChar char="§"/>
            </a:pPr>
            <a:r>
              <a:rPr lang="en-US" sz="2000" b="1" dirty="0">
                <a:solidFill>
                  <a:schemeClr val="accent4"/>
                </a:solidFill>
                <a:latin typeface="Lato"/>
                <a:cs typeface="Lato"/>
              </a:rPr>
              <a:t>INTUITIVE</a:t>
            </a:r>
            <a:r>
              <a:rPr lang="en-US" sz="2000" dirty="0">
                <a:solidFill>
                  <a:srgbClr val="FAFBFF"/>
                </a:solidFill>
                <a:latin typeface="Lato"/>
                <a:cs typeface="Lato"/>
              </a:rPr>
              <a:t> - It is easiest and simplest interpretation of the world </a:t>
            </a:r>
          </a:p>
          <a:p>
            <a:pPr algn="just" hangingPunct="0">
              <a:lnSpc>
                <a:spcPct val="125000"/>
              </a:lnSpc>
              <a:buClr>
                <a:schemeClr val="bg2"/>
              </a:buClr>
            </a:pPr>
            <a:endParaRPr lang="en-US" sz="1000" dirty="0">
              <a:solidFill>
                <a:srgbClr val="FAFBFF"/>
              </a:solidFill>
              <a:latin typeface="Lato"/>
              <a:cs typeface="Lato"/>
            </a:endParaRPr>
          </a:p>
          <a:p>
            <a:pPr marL="285750" indent="-285750" algn="just" hangingPunct="0">
              <a:lnSpc>
                <a:spcPct val="125000"/>
              </a:lnSpc>
              <a:buClr>
                <a:schemeClr val="bg2"/>
              </a:buClr>
              <a:buFont typeface="Wingdings" pitchFamily="2" charset="2"/>
              <a:buChar char="§"/>
            </a:pPr>
            <a:r>
              <a:rPr lang="en-US" sz="2000" b="1" dirty="0">
                <a:solidFill>
                  <a:schemeClr val="accent4"/>
                </a:solidFill>
                <a:latin typeface="Lato"/>
                <a:cs typeface="Lato"/>
              </a:rPr>
              <a:t>INCORRIGIBLE</a:t>
            </a:r>
            <a:r>
              <a:rPr lang="en-US" sz="2000" dirty="0">
                <a:solidFill>
                  <a:srgbClr val="FAFBFF"/>
                </a:solidFill>
                <a:latin typeface="Lato"/>
                <a:cs typeface="Lato"/>
              </a:rPr>
              <a:t> - It cannot be disproved or annulled</a:t>
            </a:r>
          </a:p>
        </p:txBody>
      </p:sp>
      <p:pic>
        <p:nvPicPr>
          <p:cNvPr id="6" name="Line-24"/>
          <p:cNvPicPr/>
          <p:nvPr/>
        </p:nvPicPr>
        <p:blipFill rotWithShape="1">
          <a:blip r:embed="rId5"/>
          <a:stretch>
            <a:fillRect/>
          </a:stretch>
        </p:blipFill>
        <p:spPr>
          <a:xfrm>
            <a:off x="303663" y="6492361"/>
            <a:ext cx="6688823" cy="95250"/>
          </a:xfrm>
          <a:prstGeom prst="rect">
            <a:avLst/>
          </a:prstGeom>
        </p:spPr>
      </p:pic>
    </p:spTree>
    <p:extLst>
      <p:ext uri="{BB962C8B-B14F-4D97-AF65-F5344CB8AC3E}">
        <p14:creationId xmlns:p14="http://schemas.microsoft.com/office/powerpoint/2010/main" val="135044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184783" y="73099"/>
            <a:ext cx="6784610"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The Foundational Belief</a:t>
            </a:r>
            <a:endParaRPr sz="3600">
              <a:solidFill>
                <a:srgbClr val="F2A956"/>
              </a:solidFill>
              <a:latin typeface="Panefresco"/>
              <a:ea typeface="+mn-ea"/>
              <a:cs typeface="Panefresco"/>
            </a:endParaRPr>
          </a:p>
        </p:txBody>
      </p:sp>
      <p:pic>
        <p:nvPicPr>
          <p:cNvPr id="9" name="Line-24"/>
          <p:cNvPicPr/>
          <p:nvPr/>
        </p:nvPicPr>
        <p:blipFill rotWithShape="1">
          <a:blip r:embed="rId5"/>
          <a:stretch>
            <a:fillRect/>
          </a:stretch>
        </p:blipFill>
        <p:spPr>
          <a:xfrm>
            <a:off x="7372323" y="4308170"/>
            <a:ext cx="4171774" cy="95250"/>
          </a:xfrm>
          <a:prstGeom prst="rect">
            <a:avLst/>
          </a:prstGeom>
        </p:spPr>
      </p:pic>
      <p:sp>
        <p:nvSpPr>
          <p:cNvPr id="10" name="title copy"/>
          <p:cNvSpPr/>
          <p:nvPr/>
        </p:nvSpPr>
        <p:spPr>
          <a:xfrm>
            <a:off x="151970" y="514350"/>
            <a:ext cx="6874068" cy="6870822"/>
          </a:xfrm>
          <a:prstGeom prst="rect">
            <a:avLst/>
          </a:prstGeom>
        </p:spPr>
        <p:txBody>
          <a:bodyPr spcFirstLastPara="1" lIns="95250" tIns="128588" rIns="95250" bIns="0" anchor="t"/>
          <a:lstStyle/>
          <a:p>
            <a:pPr marL="342900" indent="-342900" algn="just" hangingPunct="0">
              <a:spcBef>
                <a:spcPts val="1000"/>
              </a:spcBef>
              <a:buFont typeface="Wingdings" pitchFamily="2" charset="2"/>
              <a:buChar char="§"/>
            </a:pPr>
            <a:r>
              <a:rPr lang="en-US" sz="2000" dirty="0">
                <a:solidFill>
                  <a:srgbClr val="132B54"/>
                </a:solidFill>
                <a:latin typeface="Lato"/>
                <a:cs typeface="Lato"/>
              </a:rPr>
              <a:t>Faith in the existence of God is the foundational belief - the self-evident truth, which is natural and requires no proof; The Qur’an says, “…Can there be doubt about God, Creator of the Heavens and Earth?...” (Qur’an 14:10)</a:t>
            </a:r>
          </a:p>
          <a:p>
            <a:pPr marL="342900" indent="-342900" algn="just" hangingPunct="0">
              <a:spcBef>
                <a:spcPts val="1000"/>
              </a:spcBef>
              <a:buFont typeface="Wingdings" pitchFamily="2" charset="2"/>
              <a:buChar char="§"/>
            </a:pPr>
            <a:r>
              <a:rPr lang="en-US" sz="2000" dirty="0">
                <a:solidFill>
                  <a:srgbClr val="132B54"/>
                </a:solidFill>
                <a:latin typeface="Lato"/>
                <a:cs typeface="Lato"/>
              </a:rPr>
              <a:t>There are many examples of foundational beliefs that we are all taking for granted in our hearts and minds, including atheists and scientists:</a:t>
            </a:r>
          </a:p>
          <a:p>
            <a:pPr marL="914400" lvl="1" indent="-457200" algn="just" hangingPunct="0">
              <a:spcBef>
                <a:spcPts val="1000"/>
              </a:spcBef>
              <a:buFont typeface="+mj-lt"/>
              <a:buAutoNum type="arabicPeriod"/>
            </a:pPr>
            <a:r>
              <a:rPr lang="en-US" sz="2000" dirty="0">
                <a:solidFill>
                  <a:srgbClr val="132B54"/>
                </a:solidFill>
                <a:latin typeface="Lato"/>
                <a:cs typeface="Lato"/>
              </a:rPr>
              <a:t>The reality of the external world</a:t>
            </a:r>
          </a:p>
          <a:p>
            <a:pPr marL="914400" lvl="1" indent="-457200" algn="just" hangingPunct="0">
              <a:spcBef>
                <a:spcPts val="1000"/>
              </a:spcBef>
              <a:buFont typeface="+mj-lt"/>
              <a:buAutoNum type="arabicPeriod"/>
            </a:pPr>
            <a:r>
              <a:rPr lang="en-US" sz="2000" dirty="0">
                <a:solidFill>
                  <a:srgbClr val="132B54"/>
                </a:solidFill>
                <a:latin typeface="Lato"/>
                <a:cs typeface="Lato"/>
              </a:rPr>
              <a:t>The uniformity of nature</a:t>
            </a:r>
          </a:p>
          <a:p>
            <a:pPr marL="914400" lvl="1" indent="-457200" algn="just" hangingPunct="0">
              <a:spcBef>
                <a:spcPts val="1000"/>
              </a:spcBef>
              <a:buFont typeface="+mj-lt"/>
              <a:buAutoNum type="arabicPeriod"/>
            </a:pPr>
            <a:r>
              <a:rPr lang="en-US" sz="2000" dirty="0">
                <a:solidFill>
                  <a:srgbClr val="132B54"/>
                </a:solidFill>
                <a:latin typeface="Lato"/>
                <a:cs typeface="Lato"/>
              </a:rPr>
              <a:t>The intelligibility of nature</a:t>
            </a:r>
          </a:p>
          <a:p>
            <a:pPr marL="914400" lvl="1" indent="-457200" algn="just" hangingPunct="0">
              <a:spcBef>
                <a:spcPts val="1000"/>
              </a:spcBef>
              <a:buFont typeface="+mj-lt"/>
              <a:buAutoNum type="arabicPeriod"/>
            </a:pPr>
            <a:r>
              <a:rPr lang="en-US" sz="2000" dirty="0">
                <a:solidFill>
                  <a:srgbClr val="132B54"/>
                </a:solidFill>
                <a:latin typeface="Lato"/>
                <a:cs typeface="Lato"/>
              </a:rPr>
              <a:t>The law of causality</a:t>
            </a:r>
          </a:p>
          <a:p>
            <a:pPr marL="914400" lvl="1" indent="-457200" algn="just" hangingPunct="0">
              <a:spcBef>
                <a:spcPts val="1000"/>
              </a:spcBef>
              <a:buFont typeface="+mj-lt"/>
              <a:buAutoNum type="arabicPeriod"/>
            </a:pPr>
            <a:r>
              <a:rPr lang="en-US" sz="2000" dirty="0">
                <a:solidFill>
                  <a:srgbClr val="132B54"/>
                </a:solidFill>
                <a:latin typeface="Lato"/>
                <a:cs typeface="Lato"/>
              </a:rPr>
              <a:t>The validity of reasoning</a:t>
            </a:r>
          </a:p>
          <a:p>
            <a:pPr marL="914400" lvl="1" indent="-457200" algn="just" hangingPunct="0">
              <a:spcBef>
                <a:spcPts val="1000"/>
              </a:spcBef>
              <a:buFont typeface="+mj-lt"/>
              <a:buAutoNum type="arabicPeriod"/>
            </a:pPr>
            <a:r>
              <a:rPr lang="en-US" sz="2000" dirty="0">
                <a:solidFill>
                  <a:srgbClr val="132B54"/>
                </a:solidFill>
                <a:latin typeface="Lato"/>
                <a:cs typeface="Lato"/>
              </a:rPr>
              <a:t>Truth is worth seeking</a:t>
            </a:r>
          </a:p>
          <a:p>
            <a:pPr marL="342900" indent="-342900" algn="just" hangingPunct="0">
              <a:spcBef>
                <a:spcPts val="1000"/>
              </a:spcBef>
              <a:buFont typeface="Wingdings" pitchFamily="2" charset="2"/>
              <a:buChar char="§"/>
            </a:pPr>
            <a:r>
              <a:rPr lang="en-US" sz="2000" dirty="0">
                <a:solidFill>
                  <a:srgbClr val="132B54"/>
                </a:solidFill>
                <a:latin typeface="Lato"/>
                <a:cs typeface="Lato"/>
              </a:rPr>
              <a:t>In the same way, belief in the existence of God - a transcendental Creator and Sustainer of this universe, is self-evident truth, which is natural and requires no proof</a:t>
            </a:r>
          </a:p>
        </p:txBody>
      </p:sp>
      <p:pic>
        <p:nvPicPr>
          <p:cNvPr id="13" name="Picture 12" descr="A tree in a park&#10;&#10;Description automatically generated">
            <a:extLst>
              <a:ext uri="{FF2B5EF4-FFF2-40B4-BE49-F238E27FC236}">
                <a16:creationId xmlns:a16="http://schemas.microsoft.com/office/drawing/2014/main" id="{B3B59E7C-8F50-F04D-AAEF-5521E139F2EB}"/>
              </a:ext>
            </a:extLst>
          </p:cNvPr>
          <p:cNvPicPr>
            <a:picLocks noChangeAspect="1"/>
          </p:cNvPicPr>
          <p:nvPr/>
        </p:nvPicPr>
        <p:blipFill rotWithShape="1">
          <a:blip r:embed="rId6">
            <a:extLst>
              <a:ext uri="{28A0092B-C50C-407E-A947-70E740481C1C}">
                <a14:useLocalDpi xmlns:a14="http://schemas.microsoft.com/office/drawing/2010/main" val="0"/>
              </a:ext>
            </a:extLst>
          </a:blip>
          <a:srcRect t="-1" b="-133"/>
          <a:stretch/>
        </p:blipFill>
        <p:spPr>
          <a:xfrm>
            <a:off x="8209388" y="883660"/>
            <a:ext cx="3911727" cy="3179697"/>
          </a:xfrm>
          <a:prstGeom prst="rect">
            <a:avLst/>
          </a:prstGeom>
        </p:spPr>
      </p:pic>
      <p:pic>
        <p:nvPicPr>
          <p:cNvPr id="11" name="Picture 10" descr="A picture containing person, umbrella&#10;&#10;Description automatically generated">
            <a:extLst>
              <a:ext uri="{FF2B5EF4-FFF2-40B4-BE49-F238E27FC236}">
                <a16:creationId xmlns:a16="http://schemas.microsoft.com/office/drawing/2014/main" id="{E6AE250F-B1EA-624B-8D39-843FBFF73D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9387" y="4651009"/>
            <a:ext cx="3911727" cy="1711767"/>
          </a:xfrm>
          <a:prstGeom prst="rect">
            <a:avLst/>
          </a:prstGeom>
        </p:spPr>
      </p:pic>
    </p:spTree>
    <p:extLst>
      <p:ext uri="{BB962C8B-B14F-4D97-AF65-F5344CB8AC3E}">
        <p14:creationId xmlns:p14="http://schemas.microsoft.com/office/powerpoint/2010/main" val="3313489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573423" y="1860697"/>
            <a:ext cx="6273209" cy="4167964"/>
          </a:xfrm>
          <a:prstGeom prst="rect">
            <a:avLst/>
          </a:prstGeom>
        </p:spPr>
        <p:txBody>
          <a:bodyPr spcFirstLastPara="1" lIns="95250" tIns="128588" rIns="95250" bIns="0" anchor="t"/>
          <a:lstStyle/>
          <a:p>
            <a:pPr algn="just" hangingPunct="0">
              <a:lnSpc>
                <a:spcPct val="91667"/>
              </a:lnSpc>
              <a:spcBef>
                <a:spcPct val="3333"/>
              </a:spcBef>
            </a:pPr>
            <a:r>
              <a:rPr lang="en-US" sz="3600" dirty="0">
                <a:solidFill>
                  <a:srgbClr val="FFFFFB"/>
                </a:solidFill>
                <a:latin typeface="Panefresco"/>
                <a:cs typeface="Panefresco"/>
              </a:rPr>
              <a:t>Belief in the existence of God is not only foundational, but it is necessary for human beings to make sense of the universe, life in this world, the nature around us, our consciousness and rational mind, the anchor for our morals and ethics</a:t>
            </a: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651689" y="167058"/>
            <a:ext cx="5149911" cy="6981084"/>
          </a:xfrm>
          <a:prstGeom prst="rect">
            <a:avLst/>
          </a:prstGeom>
        </p:spPr>
        <p:txBody>
          <a:bodyPr spcFirstLastPara="1" lIns="95250" tIns="128588" rIns="95250" bIns="0" anchor="t"/>
          <a:lstStyle/>
          <a:p>
            <a:pPr marL="342900" indent="-342900" algn="just" hangingPunct="0">
              <a:lnSpc>
                <a:spcPct val="125000"/>
              </a:lnSpc>
              <a:spcBef>
                <a:spcPts val="1200"/>
              </a:spcBef>
              <a:buClr>
                <a:schemeClr val="accent4"/>
              </a:buClr>
              <a:buFont typeface="Wingdings" pitchFamily="2" charset="2"/>
              <a:buChar char="§"/>
            </a:pPr>
            <a:r>
              <a:rPr lang="en-US" sz="2000" dirty="0">
                <a:solidFill>
                  <a:srgbClr val="FAFBFF"/>
                </a:solidFill>
                <a:latin typeface="Lato"/>
                <a:cs typeface="Lato"/>
              </a:rPr>
              <a:t>Any explanation of the reality of the universe and life that does not recognize existence of the one living God - the Creator and Sustainer of the universe, who is described by all perfections and possesses infinite power, will, and knowledge is flawed in its foundation</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Therefore, the new atheists’ worldview which is built on the premises that:</a:t>
            </a:r>
          </a:p>
          <a:p>
            <a:pPr marL="914400" lvl="1" indent="-457200" algn="just" hangingPunct="0">
              <a:spcBef>
                <a:spcPts val="1200"/>
              </a:spcBef>
              <a:buClr>
                <a:schemeClr val="accent4"/>
              </a:buClr>
              <a:buFont typeface="+mj-lt"/>
              <a:buAutoNum type="arabicPeriod"/>
            </a:pPr>
            <a:r>
              <a:rPr lang="en-US" sz="2000" dirty="0">
                <a:solidFill>
                  <a:srgbClr val="FAFBFF"/>
                </a:solidFill>
                <a:latin typeface="Lato"/>
                <a:cs typeface="Lato"/>
              </a:rPr>
              <a:t>God does not exist</a:t>
            </a:r>
          </a:p>
          <a:p>
            <a:pPr marL="914400" lvl="1" indent="-457200" algn="just" hangingPunct="0">
              <a:spcBef>
                <a:spcPts val="1200"/>
              </a:spcBef>
              <a:buClr>
                <a:schemeClr val="accent4"/>
              </a:buClr>
              <a:buFont typeface="+mj-lt"/>
              <a:buAutoNum type="arabicPeriod"/>
            </a:pPr>
            <a:r>
              <a:rPr lang="en-US" sz="2000" dirty="0">
                <a:solidFill>
                  <a:srgbClr val="FAFBFF"/>
                </a:solidFill>
                <a:latin typeface="Lato"/>
                <a:cs typeface="Lato"/>
              </a:rPr>
              <a:t>Nothing is beyond the physical material world</a:t>
            </a:r>
          </a:p>
          <a:p>
            <a:pPr marL="914400" lvl="1" indent="-457200" algn="just" hangingPunct="0">
              <a:spcBef>
                <a:spcPts val="1200"/>
              </a:spcBef>
              <a:buClr>
                <a:schemeClr val="accent4"/>
              </a:buClr>
              <a:buFont typeface="+mj-lt"/>
              <a:buAutoNum type="arabicPeriod"/>
            </a:pPr>
            <a:r>
              <a:rPr lang="en-US" sz="2000" dirty="0">
                <a:solidFill>
                  <a:srgbClr val="FAFBFF"/>
                </a:solidFill>
                <a:latin typeface="Lato"/>
                <a:cs typeface="Lato"/>
              </a:rPr>
              <a:t>The only way to arrive to reality, knowledge and truth is through empirical science</a:t>
            </a:r>
          </a:p>
          <a:p>
            <a:pPr marL="457200" indent="-457200" algn="just" hangingPunct="0">
              <a:spcBef>
                <a:spcPts val="1200"/>
              </a:spcBef>
              <a:buClr>
                <a:schemeClr val="accent4"/>
              </a:buClr>
              <a:buFont typeface="Wingdings" pitchFamily="2" charset="2"/>
              <a:buChar char="§"/>
            </a:pPr>
            <a:r>
              <a:rPr lang="en-US" sz="2000" dirty="0">
                <a:solidFill>
                  <a:srgbClr val="FAFBFF"/>
                </a:solidFill>
                <a:latin typeface="Lato"/>
                <a:cs typeface="Lato"/>
              </a:rPr>
              <a:t>Is flawed, misguiding, unnatural, irrational &amp; not default state of the mind</a:t>
            </a: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Tree>
    <p:extLst>
      <p:ext uri="{BB962C8B-B14F-4D97-AF65-F5344CB8AC3E}">
        <p14:creationId xmlns:p14="http://schemas.microsoft.com/office/powerpoint/2010/main" val="244044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5" name="088017" descr="088017">
            <a:hlinkClick r:id="" action="ppaction://media"/>
            <a:extLst>
              <a:ext uri="{FF2B5EF4-FFF2-40B4-BE49-F238E27FC236}">
                <a16:creationId xmlns:a16="http://schemas.microsoft.com/office/drawing/2014/main" id="{9A9B4D93-3D29-7343-8B94-79E724DC58B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13864" y="1259805"/>
            <a:ext cx="493823" cy="493823"/>
          </a:xfrm>
          <a:prstGeom prst="rect">
            <a:avLst/>
          </a:prstGeom>
        </p:spPr>
      </p:pic>
      <p:pic>
        <p:nvPicPr>
          <p:cNvPr id="2" name="unsplash_image copy"/>
          <p:cNvPicPr/>
          <p:nvPr/>
        </p:nvPicPr>
        <p:blipFill rotWithShape="1">
          <a:blip r:embed="rId14"/>
          <a:stretch>
            <a:fillRect/>
          </a:stretch>
        </p:blipFill>
        <p:spPr>
          <a:xfrm>
            <a:off x="7346499" y="1"/>
            <a:ext cx="5715163" cy="7725414"/>
          </a:xfrm>
          <a:prstGeom prst="rect">
            <a:avLst/>
          </a:prstGeom>
        </p:spPr>
      </p:pic>
      <p:pic>
        <p:nvPicPr>
          <p:cNvPr id="3" name="Shape-1"/>
          <p:cNvPicPr/>
          <p:nvPr/>
        </p:nvPicPr>
        <p:blipFill rotWithShape="1">
          <a:blip r:embed="rId15"/>
          <a:stretch>
            <a:fillRect/>
          </a:stretch>
        </p:blipFill>
        <p:spPr>
          <a:xfrm>
            <a:off x="7858125" y="514350"/>
            <a:ext cx="4609274" cy="6283171"/>
          </a:xfrm>
          <a:prstGeom prst="rect">
            <a:avLst/>
          </a:prstGeom>
        </p:spPr>
      </p:pic>
      <p:sp>
        <p:nvSpPr>
          <p:cNvPr id="7" name="title copy"/>
          <p:cNvSpPr/>
          <p:nvPr/>
        </p:nvSpPr>
        <p:spPr>
          <a:xfrm>
            <a:off x="8177761" y="4350336"/>
            <a:ext cx="3988548" cy="2156137"/>
          </a:xfrm>
          <a:prstGeom prst="rect">
            <a:avLst/>
          </a:prstGeom>
        </p:spPr>
        <p:txBody>
          <a:bodyPr spcFirstLastPara="1" lIns="0" tIns="128588" rIns="0" bIns="0" anchor="t"/>
          <a:lstStyle/>
          <a:p>
            <a:pPr algn="just" hangingPunct="0">
              <a:lnSpc>
                <a:spcPct val="125000"/>
              </a:lnSpc>
            </a:pPr>
            <a:r>
              <a:rPr lang="en-US">
                <a:solidFill>
                  <a:srgbClr val="FAFBFF"/>
                </a:solidFill>
                <a:latin typeface="Lato Light"/>
                <a:ea typeface="+mn-ea"/>
                <a:cs typeface="Lato Light"/>
              </a:rPr>
              <a:t>“Soon we will show them our signs in the horizons and in themselves until becomes clear to them that it is the truth is it not sufficient concerning your Lord that He is, over all things, a Witness” </a:t>
            </a:r>
            <a:r>
              <a:rPr lang="en-US">
                <a:solidFill>
                  <a:schemeClr val="accent4"/>
                </a:solidFill>
                <a:latin typeface="Lato Light"/>
                <a:ea typeface="+mn-ea"/>
                <a:cs typeface="Lato Light"/>
              </a:rPr>
              <a:t>[</a:t>
            </a:r>
            <a:r>
              <a:rPr lang="en-US">
                <a:solidFill>
                  <a:schemeClr val="accent4"/>
                </a:solidFill>
                <a:latin typeface="Lato Light"/>
                <a:cs typeface="Lato Light"/>
              </a:rPr>
              <a:t>Q</a:t>
            </a:r>
            <a:r>
              <a:rPr lang="en-US">
                <a:solidFill>
                  <a:schemeClr val="accent4"/>
                </a:solidFill>
                <a:latin typeface="Lato Light"/>
                <a:ea typeface="+mn-ea"/>
                <a:cs typeface="Lato Light"/>
              </a:rPr>
              <a:t>ur’an 41:53]</a:t>
            </a:r>
          </a:p>
        </p:txBody>
      </p:sp>
      <p:sp>
        <p:nvSpPr>
          <p:cNvPr id="8" name="title copy"/>
          <p:cNvSpPr/>
          <p:nvPr/>
        </p:nvSpPr>
        <p:spPr>
          <a:xfrm>
            <a:off x="168438" y="0"/>
            <a:ext cx="6784610"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Positive &amp; Negative Proof</a:t>
            </a:r>
            <a:endParaRPr sz="3600">
              <a:solidFill>
                <a:srgbClr val="F2A956"/>
              </a:solidFill>
              <a:latin typeface="Panefresco"/>
              <a:ea typeface="+mn-ea"/>
              <a:cs typeface="Panefresco"/>
            </a:endParaRPr>
          </a:p>
        </p:txBody>
      </p:sp>
      <p:pic>
        <p:nvPicPr>
          <p:cNvPr id="9" name="Line-24"/>
          <p:cNvPicPr/>
          <p:nvPr/>
        </p:nvPicPr>
        <p:blipFill rotWithShape="1">
          <a:blip r:embed="rId16"/>
          <a:stretch>
            <a:fillRect/>
          </a:stretch>
        </p:blipFill>
        <p:spPr>
          <a:xfrm>
            <a:off x="7346499" y="4184098"/>
            <a:ext cx="4171774" cy="95250"/>
          </a:xfrm>
          <a:prstGeom prst="rect">
            <a:avLst/>
          </a:prstGeom>
        </p:spPr>
      </p:pic>
      <p:sp>
        <p:nvSpPr>
          <p:cNvPr id="10" name="title copy"/>
          <p:cNvSpPr/>
          <p:nvPr/>
        </p:nvSpPr>
        <p:spPr>
          <a:xfrm>
            <a:off x="189887" y="441251"/>
            <a:ext cx="6874068" cy="7211064"/>
          </a:xfrm>
          <a:prstGeom prst="rect">
            <a:avLst/>
          </a:prstGeom>
        </p:spPr>
        <p:txBody>
          <a:bodyPr spcFirstLastPara="1" lIns="95250" tIns="128588" rIns="95250" bIns="0" anchor="t"/>
          <a:lstStyle/>
          <a:p>
            <a:pPr marL="342900" indent="-342900" algn="just" hangingPunct="0">
              <a:spcBef>
                <a:spcPts val="1000"/>
              </a:spcBef>
              <a:buFont typeface="Wingdings" pitchFamily="2" charset="2"/>
              <a:buChar char="§"/>
            </a:pPr>
            <a:r>
              <a:rPr lang="en-US" sz="2000" dirty="0">
                <a:solidFill>
                  <a:srgbClr val="132B54"/>
                </a:solidFill>
                <a:latin typeface="Lato"/>
                <a:cs typeface="Lato"/>
              </a:rPr>
              <a:t>Those who follow atheistic worldview or mindset that denies existence of God, not only have difficulty to explain about the origin of the universe and all creations in it, but also about the origin of human life, its meaning, its value, and its purpose</a:t>
            </a:r>
          </a:p>
          <a:p>
            <a:pPr marL="342900" indent="-342900" algn="just" hangingPunct="0">
              <a:spcBef>
                <a:spcPts val="1000"/>
              </a:spcBef>
              <a:buFont typeface="Wingdings" pitchFamily="2" charset="2"/>
              <a:buChar char="§"/>
            </a:pPr>
            <a:r>
              <a:rPr lang="en-US" sz="2000" dirty="0">
                <a:solidFill>
                  <a:srgbClr val="132B54"/>
                </a:solidFill>
                <a:latin typeface="Lato"/>
                <a:cs typeface="Lato"/>
              </a:rPr>
              <a:t>To prove something existing requires a </a:t>
            </a:r>
            <a:r>
              <a:rPr lang="en-US" sz="2000" dirty="0">
                <a:solidFill>
                  <a:srgbClr val="FF0000"/>
                </a:solidFill>
                <a:latin typeface="Lato"/>
                <a:cs typeface="Lato"/>
              </a:rPr>
              <a:t>positive proof </a:t>
            </a:r>
            <a:r>
              <a:rPr lang="en-US" sz="2000" dirty="0">
                <a:solidFill>
                  <a:srgbClr val="132B54"/>
                </a:solidFill>
                <a:latin typeface="Lato"/>
                <a:cs typeface="Lato"/>
              </a:rPr>
              <a:t>by simply pointing to the sign of its existence or presence, which is easy, but to prove something non-existing requires a </a:t>
            </a:r>
            <a:r>
              <a:rPr lang="en-US" sz="2000" dirty="0">
                <a:solidFill>
                  <a:srgbClr val="FF0000"/>
                </a:solidFill>
                <a:latin typeface="Lato"/>
                <a:cs typeface="Lato"/>
              </a:rPr>
              <a:t>negative proof </a:t>
            </a:r>
            <a:r>
              <a:rPr lang="en-US" sz="2000" dirty="0">
                <a:solidFill>
                  <a:srgbClr val="132B54"/>
                </a:solidFill>
                <a:latin typeface="Lato"/>
                <a:cs typeface="Lato"/>
              </a:rPr>
              <a:t>by exhaustively searching for its non-existence or absence, which is very difficult</a:t>
            </a:r>
          </a:p>
          <a:p>
            <a:pPr marL="342900" indent="-342900" algn="just" hangingPunct="0">
              <a:spcBef>
                <a:spcPts val="1000"/>
              </a:spcBef>
              <a:buFont typeface="Wingdings" pitchFamily="2" charset="2"/>
              <a:buChar char="§"/>
            </a:pPr>
            <a:r>
              <a:rPr lang="en-US" sz="2000" dirty="0">
                <a:solidFill>
                  <a:srgbClr val="132B54"/>
                </a:solidFill>
                <a:latin typeface="Lato"/>
                <a:cs typeface="Lato"/>
              </a:rPr>
              <a:t>The Qur’an teaches us to ponder on positive proofs for existence of God: “Then do they not look at the camels - how they are created? And at the sky - how it is raised? And at the mountains - how they are erected? And at the earth - how it is spread out? [Qur’an 88:17-20]</a:t>
            </a:r>
          </a:p>
          <a:p>
            <a:pPr marL="342900" indent="-342900" algn="just" hangingPunct="0">
              <a:spcBef>
                <a:spcPts val="1000"/>
              </a:spcBef>
              <a:buFont typeface="Wingdings" pitchFamily="2" charset="2"/>
              <a:buChar char="§"/>
            </a:pPr>
            <a:r>
              <a:rPr lang="en-US" sz="2000" dirty="0">
                <a:solidFill>
                  <a:srgbClr val="132B54"/>
                </a:solidFill>
                <a:latin typeface="Lato"/>
                <a:cs typeface="Lato"/>
              </a:rPr>
              <a:t>Therefore, atheists would need to produce negative proof(s) for their denial of existence of God;  Because it is a difficult task, if not impossible, </a:t>
            </a:r>
            <a:r>
              <a:rPr lang="en-US" sz="2000" dirty="0">
                <a:latin typeface="Lato"/>
                <a:cs typeface="Lato"/>
              </a:rPr>
              <a:t>to produce such proof(s) against the existence of God, they have been hiding behind scientism and liberalism</a:t>
            </a:r>
          </a:p>
        </p:txBody>
      </p:sp>
      <p:pic>
        <p:nvPicPr>
          <p:cNvPr id="16" name="Picture 15">
            <a:extLst>
              <a:ext uri="{FF2B5EF4-FFF2-40B4-BE49-F238E27FC236}">
                <a16:creationId xmlns:a16="http://schemas.microsoft.com/office/drawing/2014/main" id="{67556D33-42AA-314C-88F4-07481ED83873}"/>
              </a:ext>
            </a:extLst>
          </p:cNvPr>
          <p:cNvPicPr>
            <a:picLocks noChangeAspect="1"/>
          </p:cNvPicPr>
          <p:nvPr/>
        </p:nvPicPr>
        <p:blipFill rotWithShape="1">
          <a:blip r:embed="rId17">
            <a:extLst>
              <a:ext uri="{28A0092B-C50C-407E-A947-70E740481C1C}">
                <a14:useLocalDpi xmlns:a14="http://schemas.microsoft.com/office/drawing/2010/main" val="0"/>
              </a:ext>
            </a:extLst>
          </a:blip>
          <a:srcRect r="18690"/>
          <a:stretch/>
        </p:blipFill>
        <p:spPr>
          <a:xfrm>
            <a:off x="8019223" y="680679"/>
            <a:ext cx="2127929" cy="1688669"/>
          </a:xfrm>
          <a:prstGeom prst="rect">
            <a:avLst/>
          </a:prstGeom>
        </p:spPr>
      </p:pic>
      <p:pic>
        <p:nvPicPr>
          <p:cNvPr id="4" name="041053" descr="041053">
            <a:hlinkClick r:id="" action="ppaction://media"/>
            <a:extLst>
              <a:ext uri="{FF2B5EF4-FFF2-40B4-BE49-F238E27FC236}">
                <a16:creationId xmlns:a16="http://schemas.microsoft.com/office/drawing/2014/main" id="{D1273071-788C-C347-9347-E20275C2A3B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643190" y="6123759"/>
            <a:ext cx="528238" cy="528238"/>
          </a:xfrm>
          <a:prstGeom prst="rect">
            <a:avLst/>
          </a:prstGeom>
        </p:spPr>
      </p:pic>
      <p:pic>
        <p:nvPicPr>
          <p:cNvPr id="6" name="088018" descr="088018">
            <a:hlinkClick r:id="" action="ppaction://media"/>
            <a:extLst>
              <a:ext uri="{FF2B5EF4-FFF2-40B4-BE49-F238E27FC236}">
                <a16:creationId xmlns:a16="http://schemas.microsoft.com/office/drawing/2014/main" id="{5C420965-0A42-AF40-A2B7-A1F4BE521212}"/>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158100" y="1145262"/>
            <a:ext cx="558367" cy="558367"/>
          </a:xfrm>
          <a:prstGeom prst="rect">
            <a:avLst/>
          </a:prstGeom>
        </p:spPr>
      </p:pic>
      <p:pic>
        <p:nvPicPr>
          <p:cNvPr id="13" name="088019" descr="088019">
            <a:hlinkClick r:id="" action="ppaction://media"/>
            <a:extLst>
              <a:ext uri="{FF2B5EF4-FFF2-40B4-BE49-F238E27FC236}">
                <a16:creationId xmlns:a16="http://schemas.microsoft.com/office/drawing/2014/main" id="{7134892C-AD5B-EC45-8501-B56CDC8EF71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857545" y="2911882"/>
            <a:ext cx="500284" cy="500284"/>
          </a:xfrm>
          <a:prstGeom prst="rect">
            <a:avLst/>
          </a:prstGeom>
        </p:spPr>
      </p:pic>
      <p:pic>
        <p:nvPicPr>
          <p:cNvPr id="15" name="088020" descr="088020">
            <a:hlinkClick r:id="" action="ppaction://media"/>
            <a:extLst>
              <a:ext uri="{FF2B5EF4-FFF2-40B4-BE49-F238E27FC236}">
                <a16:creationId xmlns:a16="http://schemas.microsoft.com/office/drawing/2014/main" id="{C346F9C1-0DF7-5842-AF2A-445C7F60BE6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0956675" y="2789714"/>
            <a:ext cx="561598" cy="561598"/>
          </a:xfrm>
          <a:prstGeom prst="rect">
            <a:avLst/>
          </a:prstGeom>
        </p:spPr>
      </p:pic>
      <p:pic>
        <p:nvPicPr>
          <p:cNvPr id="18" name="Picture 17" descr="A close up of a green field&#10;&#10;Description automatically generated">
            <a:extLst>
              <a:ext uri="{FF2B5EF4-FFF2-40B4-BE49-F238E27FC236}">
                <a16:creationId xmlns:a16="http://schemas.microsoft.com/office/drawing/2014/main" id="{1CF79CF8-2E3E-5A47-AB73-3B1FB31346D7}"/>
              </a:ext>
            </a:extLst>
          </p:cNvPr>
          <p:cNvPicPr>
            <a:picLocks noChangeAspect="1"/>
          </p:cNvPicPr>
          <p:nvPr/>
        </p:nvPicPr>
        <p:blipFill rotWithShape="1">
          <a:blip r:embed="rId18">
            <a:extLst>
              <a:ext uri="{28A0092B-C50C-407E-A947-70E740481C1C}">
                <a14:useLocalDpi xmlns:a14="http://schemas.microsoft.com/office/drawing/2010/main" val="0"/>
              </a:ext>
            </a:extLst>
          </a:blip>
          <a:srcRect l="16567"/>
          <a:stretch/>
        </p:blipFill>
        <p:spPr>
          <a:xfrm>
            <a:off x="10297402" y="2519319"/>
            <a:ext cx="1979283" cy="1394384"/>
          </a:xfrm>
          <a:prstGeom prst="rect">
            <a:avLst/>
          </a:prstGeom>
        </p:spPr>
      </p:pic>
      <p:pic>
        <p:nvPicPr>
          <p:cNvPr id="20" name="Picture 19" descr="A view of a snow covered mountain&#10;&#10;Description automatically generated">
            <a:extLst>
              <a:ext uri="{FF2B5EF4-FFF2-40B4-BE49-F238E27FC236}">
                <a16:creationId xmlns:a16="http://schemas.microsoft.com/office/drawing/2014/main" id="{AC6A6DC2-288A-7146-91E9-85AF9790B0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39545" y="2519319"/>
            <a:ext cx="2079610" cy="1394384"/>
          </a:xfrm>
          <a:prstGeom prst="rect">
            <a:avLst/>
          </a:prstGeom>
        </p:spPr>
      </p:pic>
      <p:pic>
        <p:nvPicPr>
          <p:cNvPr id="22" name="Picture 21" descr="A group of clouds in the sky on a cloudy day&#10;&#10;Description automatically generated">
            <a:extLst>
              <a:ext uri="{FF2B5EF4-FFF2-40B4-BE49-F238E27FC236}">
                <a16:creationId xmlns:a16="http://schemas.microsoft.com/office/drawing/2014/main" id="{12788F0F-37C9-B44B-B9D0-FD47AEED301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97402" y="680679"/>
            <a:ext cx="1979283" cy="1688669"/>
          </a:xfrm>
          <a:prstGeom prst="rect">
            <a:avLst/>
          </a:prstGeom>
        </p:spPr>
      </p:pic>
    </p:spTree>
    <p:extLst>
      <p:ext uri="{BB962C8B-B14F-4D97-AF65-F5344CB8AC3E}">
        <p14:creationId xmlns:p14="http://schemas.microsoft.com/office/powerpoint/2010/main" val="22301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5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39"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328"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493"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02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500496" y="1871330"/>
            <a:ext cx="6389402" cy="4167964"/>
          </a:xfrm>
          <a:prstGeom prst="rect">
            <a:avLst/>
          </a:prstGeom>
        </p:spPr>
        <p:txBody>
          <a:bodyPr spcFirstLastPara="1" lIns="95250" tIns="128588" rIns="95250" bIns="0" anchor="t"/>
          <a:lstStyle/>
          <a:p>
            <a:pPr algn="just" hangingPunct="0">
              <a:lnSpc>
                <a:spcPct val="91667"/>
              </a:lnSpc>
              <a:spcBef>
                <a:spcPct val="3333"/>
              </a:spcBef>
            </a:pPr>
            <a:r>
              <a:rPr lang="en-US" sz="3600" dirty="0">
                <a:solidFill>
                  <a:srgbClr val="FFFFFB"/>
                </a:solidFill>
                <a:latin typeface="Panefresco"/>
                <a:cs typeface="Panefresco"/>
              </a:rPr>
              <a:t>New atheist intellectuals argue that in order to accept the idea of God to be true, there must be a way of confirming the reality of God through science </a:t>
            </a:r>
            <a:r>
              <a:rPr lang="en-US" sz="3600" dirty="0">
                <a:solidFill>
                  <a:schemeClr val="accent4"/>
                </a:solidFill>
                <a:latin typeface="Panefresco"/>
                <a:cs typeface="Panefresco"/>
              </a:rPr>
              <a:t>independent</a:t>
            </a:r>
            <a:r>
              <a:rPr lang="en-US" sz="3600" dirty="0">
                <a:solidFill>
                  <a:srgbClr val="FFFFFB"/>
                </a:solidFill>
                <a:latin typeface="Panefresco"/>
                <a:cs typeface="Panefresco"/>
              </a:rPr>
              <a:t> of faith, because all true knowledge only comes from scientific enquiry</a:t>
            </a: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720816" y="-95694"/>
            <a:ext cx="4971086" cy="7208874"/>
          </a:xfrm>
          <a:prstGeom prst="rect">
            <a:avLst/>
          </a:prstGeom>
        </p:spPr>
        <p:txBody>
          <a:bodyPr spcFirstLastPara="1" lIns="95250" tIns="128588" rIns="95250" bIns="0" anchor="t"/>
          <a:lstStyle/>
          <a:p>
            <a:pPr algn="ctr" hangingPunct="0">
              <a:lnSpc>
                <a:spcPct val="125000"/>
              </a:lnSpc>
              <a:spcBef>
                <a:spcPts val="600"/>
              </a:spcBef>
              <a:buClr>
                <a:schemeClr val="accent4"/>
              </a:buClr>
            </a:pPr>
            <a:r>
              <a:rPr lang="en-US" sz="2400" dirty="0">
                <a:solidFill>
                  <a:schemeClr val="accent4"/>
                </a:solidFill>
                <a:latin typeface="Lato"/>
                <a:cs typeface="Lato"/>
              </a:rPr>
              <a:t>What is the Source of Knowledge?</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If faith in God requires ”independent” scientific confirmation, what about the gigantic faith these new atheists place on science itself?</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What is the “independent” confirmation that could provide evidence for this flawed epistemology: “That all true knowledge only comes from scientific enquiry?”</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If the new atheists cannot accept the knowledge that came from divine revelation, “What about the many other channels through which we daily come to know, experience, understand, and the world?” </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For example, the evidence of love between two persons cannot be measured or objectively proved by science, even though love itself is real</a:t>
            </a: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Tree>
    <p:extLst>
      <p:ext uri="{BB962C8B-B14F-4D97-AF65-F5344CB8AC3E}">
        <p14:creationId xmlns:p14="http://schemas.microsoft.com/office/powerpoint/2010/main" val="395595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46499" y="0"/>
            <a:ext cx="5715163" cy="7725414"/>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7" name="title copy"/>
          <p:cNvSpPr/>
          <p:nvPr/>
        </p:nvSpPr>
        <p:spPr>
          <a:xfrm>
            <a:off x="8121339" y="4548585"/>
            <a:ext cx="4082846" cy="2161953"/>
          </a:xfrm>
          <a:prstGeom prst="rect">
            <a:avLst/>
          </a:prstGeom>
        </p:spPr>
        <p:txBody>
          <a:bodyPr spcFirstLastPara="1" lIns="0" tIns="128588" rIns="0" bIns="0" anchor="t"/>
          <a:lstStyle/>
          <a:p>
            <a:pPr algn="just" hangingPunct="0">
              <a:lnSpc>
                <a:spcPct val="125000"/>
              </a:lnSpc>
            </a:pPr>
            <a:r>
              <a:rPr lang="en-US" dirty="0">
                <a:solidFill>
                  <a:srgbClr val="FAFBFF"/>
                </a:solidFill>
                <a:latin typeface="Lato Light"/>
                <a:cs typeface="Lato Light"/>
              </a:rPr>
              <a:t>I</a:t>
            </a:r>
            <a:r>
              <a:rPr lang="en-US" dirty="0">
                <a:solidFill>
                  <a:srgbClr val="FAFBFF"/>
                </a:solidFill>
                <a:latin typeface="Lato Light"/>
                <a:ea typeface="+mn-ea"/>
                <a:cs typeface="Lato Light"/>
              </a:rPr>
              <a:t>t</a:t>
            </a:r>
            <a:r>
              <a:rPr lang="en-US" dirty="0">
                <a:solidFill>
                  <a:srgbClr val="FAFBFF"/>
                </a:solidFill>
                <a:latin typeface="Lato Light"/>
                <a:cs typeface="Lato Light"/>
              </a:rPr>
              <a:t> is</a:t>
            </a:r>
            <a:r>
              <a:rPr lang="en-US" dirty="0">
                <a:solidFill>
                  <a:srgbClr val="FAFBFF"/>
                </a:solidFill>
                <a:latin typeface="Lato Light"/>
                <a:ea typeface="+mn-ea"/>
                <a:cs typeface="Lato Light"/>
              </a:rPr>
              <a:t> interpersonal experience and logical reason, not the impersonal objectivity of science, would be essential the way to know, understand, and experience God and being present and conscious of Him  </a:t>
            </a:r>
            <a:endParaRPr lang="en-US" dirty="0">
              <a:solidFill>
                <a:schemeClr val="accent4"/>
              </a:solidFill>
              <a:latin typeface="Lato Light"/>
              <a:ea typeface="+mn-ea"/>
              <a:cs typeface="Lato Light"/>
            </a:endParaRPr>
          </a:p>
        </p:txBody>
      </p:sp>
      <p:sp>
        <p:nvSpPr>
          <p:cNvPr id="8" name="title copy"/>
          <p:cNvSpPr/>
          <p:nvPr/>
        </p:nvSpPr>
        <p:spPr>
          <a:xfrm>
            <a:off x="184783" y="0"/>
            <a:ext cx="6784610" cy="882502"/>
          </a:xfrm>
          <a:prstGeom prst="rect">
            <a:avLst/>
          </a:prstGeom>
        </p:spPr>
        <p:txBody>
          <a:bodyPr spcFirstLastPara="1" lIns="95250" tIns="128588" rIns="95250" bIns="0" anchor="t"/>
          <a:lstStyle/>
          <a:p>
            <a:pPr algn="ctr" hangingPunct="0">
              <a:lnSpc>
                <a:spcPct val="91667"/>
              </a:lnSpc>
              <a:spcBef>
                <a:spcPct val="3333"/>
              </a:spcBef>
            </a:pPr>
            <a:r>
              <a:rPr lang="en-US" sz="3600" dirty="0">
                <a:solidFill>
                  <a:srgbClr val="F2A956"/>
                </a:solidFill>
                <a:latin typeface="Panefresco"/>
                <a:ea typeface="+mn-ea"/>
                <a:cs typeface="Panefresco"/>
              </a:rPr>
              <a:t>Experiencing God</a:t>
            </a:r>
            <a:endParaRPr sz="3600" dirty="0">
              <a:solidFill>
                <a:srgbClr val="F2A956"/>
              </a:solidFill>
              <a:latin typeface="Panefresco"/>
              <a:ea typeface="+mn-ea"/>
              <a:cs typeface="Panefresco"/>
            </a:endParaRPr>
          </a:p>
        </p:txBody>
      </p:sp>
      <p:pic>
        <p:nvPicPr>
          <p:cNvPr id="9" name="Line-24"/>
          <p:cNvPicPr/>
          <p:nvPr/>
        </p:nvPicPr>
        <p:blipFill rotWithShape="1">
          <a:blip r:embed="rId5"/>
          <a:stretch>
            <a:fillRect/>
          </a:stretch>
        </p:blipFill>
        <p:spPr>
          <a:xfrm>
            <a:off x="7263862" y="4413977"/>
            <a:ext cx="4171774" cy="95250"/>
          </a:xfrm>
          <a:prstGeom prst="rect">
            <a:avLst/>
          </a:prstGeom>
        </p:spPr>
      </p:pic>
      <p:sp>
        <p:nvSpPr>
          <p:cNvPr id="10" name="title copy"/>
          <p:cNvSpPr/>
          <p:nvPr/>
        </p:nvSpPr>
        <p:spPr>
          <a:xfrm>
            <a:off x="168113" y="441251"/>
            <a:ext cx="6934436" cy="6939073"/>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The only way any one can encounter the subjective depth of another person’s feelings (happiness or sadness, love or hate, fear or calmness, anger or humor) is to abandon the objective method of natural science</a:t>
            </a:r>
          </a:p>
          <a:p>
            <a:pPr marL="342900" indent="-342900" algn="just" hangingPunct="0">
              <a:spcBef>
                <a:spcPts val="1200"/>
              </a:spcBef>
              <a:buFont typeface="Wingdings" pitchFamily="2" charset="2"/>
              <a:buChar char="§"/>
            </a:pPr>
            <a:r>
              <a:rPr lang="en-US" sz="2000" dirty="0">
                <a:solidFill>
                  <a:srgbClr val="132B54"/>
                </a:solidFill>
                <a:latin typeface="Lato"/>
                <a:cs typeface="Lato"/>
              </a:rPr>
              <a:t>In fact, to treat the subjectivity of another person as though it is just another object in nature is both morally and ethically wrong; Therefore, to encounter with another person’s subjective depth, it challenges one to put aside the objectifying method of natural science and enjoy interpersonal experience</a:t>
            </a:r>
          </a:p>
          <a:p>
            <a:pPr marL="342900" indent="-342900" algn="just" hangingPunct="0">
              <a:spcBef>
                <a:spcPts val="1200"/>
              </a:spcBef>
              <a:buFont typeface="Wingdings" pitchFamily="2" charset="2"/>
              <a:buChar char="§"/>
            </a:pPr>
            <a:r>
              <a:rPr lang="en-US" sz="2000" dirty="0">
                <a:solidFill>
                  <a:srgbClr val="132B54"/>
                </a:solidFill>
                <a:latin typeface="Lato"/>
                <a:cs typeface="Lato"/>
              </a:rPr>
              <a:t>Likewise, to have an encounter with a great work of art or with the beauty in nature, one will miss the aesthetic “evidence” completely, unless one abandon the objectivity of science and allow oneself to be captivated by it</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Therefore, Do the new atheists seriously believe, the “evidence” for existence of personal God of infinite beauty and unbounded love, could be gathered cheaply by a scientific hypothesis? </a:t>
            </a:r>
          </a:p>
          <a:p>
            <a:pPr marL="342900" indent="-342900" algn="just" hangingPunct="0">
              <a:spcBef>
                <a:spcPts val="1500"/>
              </a:spcBef>
              <a:buFont typeface="Wingdings" pitchFamily="2" charset="2"/>
              <a:buChar char="§"/>
            </a:pPr>
            <a:endParaRPr lang="en-US" sz="2000" dirty="0">
              <a:solidFill>
                <a:srgbClr val="02919F"/>
              </a:solidFill>
              <a:latin typeface="Lato"/>
              <a:cs typeface="Lato"/>
            </a:endParaRPr>
          </a:p>
        </p:txBody>
      </p:sp>
      <p:pic>
        <p:nvPicPr>
          <p:cNvPr id="13" name="Picture 12">
            <a:extLst>
              <a:ext uri="{FF2B5EF4-FFF2-40B4-BE49-F238E27FC236}">
                <a16:creationId xmlns:a16="http://schemas.microsoft.com/office/drawing/2014/main" id="{1C8C83E7-4942-D041-AD41-5A1779E3A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4664" y="947475"/>
            <a:ext cx="2070155" cy="1600844"/>
          </a:xfrm>
          <a:prstGeom prst="rect">
            <a:avLst/>
          </a:prstGeom>
        </p:spPr>
      </p:pic>
      <p:pic>
        <p:nvPicPr>
          <p:cNvPr id="15" name="Picture 14">
            <a:extLst>
              <a:ext uri="{FF2B5EF4-FFF2-40B4-BE49-F238E27FC236}">
                <a16:creationId xmlns:a16="http://schemas.microsoft.com/office/drawing/2014/main" id="{5DF8F916-6719-5348-A08D-635E9AC29AA4}"/>
              </a:ext>
            </a:extLst>
          </p:cNvPr>
          <p:cNvPicPr>
            <a:picLocks noChangeAspect="1"/>
          </p:cNvPicPr>
          <p:nvPr/>
        </p:nvPicPr>
        <p:blipFill rotWithShape="1">
          <a:blip r:embed="rId7">
            <a:extLst>
              <a:ext uri="{28A0092B-C50C-407E-A947-70E740481C1C}">
                <a14:useLocalDpi xmlns:a14="http://schemas.microsoft.com/office/drawing/2010/main" val="0"/>
              </a:ext>
            </a:extLst>
          </a:blip>
          <a:srcRect b="4475"/>
          <a:stretch/>
        </p:blipFill>
        <p:spPr>
          <a:xfrm>
            <a:off x="10398643" y="2684409"/>
            <a:ext cx="1786212" cy="1402669"/>
          </a:xfrm>
          <a:prstGeom prst="rect">
            <a:avLst/>
          </a:prstGeom>
        </p:spPr>
      </p:pic>
      <p:pic>
        <p:nvPicPr>
          <p:cNvPr id="18" name="Picture 17" descr="A polar bear in the snow&#10;&#10;Description automatically generated">
            <a:extLst>
              <a:ext uri="{FF2B5EF4-FFF2-40B4-BE49-F238E27FC236}">
                <a16:creationId xmlns:a16="http://schemas.microsoft.com/office/drawing/2014/main" id="{3183EFA8-A241-C74A-973D-C78BFF798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664" y="2699859"/>
            <a:ext cx="2025426" cy="1387220"/>
          </a:xfrm>
          <a:prstGeom prst="rect">
            <a:avLst/>
          </a:prstGeom>
        </p:spPr>
      </p:pic>
      <p:pic>
        <p:nvPicPr>
          <p:cNvPr id="19" name="Picture 18">
            <a:extLst>
              <a:ext uri="{FF2B5EF4-FFF2-40B4-BE49-F238E27FC236}">
                <a16:creationId xmlns:a16="http://schemas.microsoft.com/office/drawing/2014/main" id="{4FD3F5FA-4378-BF4A-8C41-AD946A5D804C}"/>
              </a:ext>
            </a:extLst>
          </p:cNvPr>
          <p:cNvPicPr>
            <a:picLocks noChangeAspect="1"/>
          </p:cNvPicPr>
          <p:nvPr/>
        </p:nvPicPr>
        <p:blipFill rotWithShape="1">
          <a:blip r:embed="rId9">
            <a:extLst>
              <a:ext uri="{28A0092B-C50C-407E-A947-70E740481C1C}">
                <a14:useLocalDpi xmlns:a14="http://schemas.microsoft.com/office/drawing/2010/main" val="0"/>
              </a:ext>
            </a:extLst>
          </a:blip>
          <a:srcRect t="4825" r="22769" b="5109"/>
          <a:stretch/>
        </p:blipFill>
        <p:spPr>
          <a:xfrm>
            <a:off x="10374738" y="955601"/>
            <a:ext cx="1810117" cy="1592718"/>
          </a:xfrm>
          <a:prstGeom prst="rect">
            <a:avLst/>
          </a:prstGeom>
        </p:spPr>
      </p:pic>
    </p:spTree>
    <p:extLst>
      <p:ext uri="{BB962C8B-B14F-4D97-AF65-F5344CB8AC3E}">
        <p14:creationId xmlns:p14="http://schemas.microsoft.com/office/powerpoint/2010/main" val="217825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212641" y="30248"/>
            <a:ext cx="7159682" cy="882502"/>
          </a:xfrm>
          <a:prstGeom prst="rect">
            <a:avLst/>
          </a:prstGeom>
        </p:spPr>
        <p:txBody>
          <a:bodyPr spcFirstLastPara="1" lIns="95250" tIns="128588" rIns="95250" bIns="0" anchor="t"/>
          <a:lstStyle/>
          <a:p>
            <a:pPr algn="ctr" hangingPunct="0">
              <a:lnSpc>
                <a:spcPct val="91667"/>
              </a:lnSpc>
              <a:spcBef>
                <a:spcPct val="3333"/>
              </a:spcBef>
            </a:pPr>
            <a:r>
              <a:rPr lang="en-US" sz="3600" dirty="0">
                <a:solidFill>
                  <a:srgbClr val="F2A956"/>
                </a:solidFill>
                <a:latin typeface="Panefresco"/>
                <a:ea typeface="+mn-ea"/>
                <a:cs typeface="Panefresco"/>
              </a:rPr>
              <a:t>Is Existence of God a Hypothesis?</a:t>
            </a:r>
            <a:endParaRPr sz="3600" dirty="0">
              <a:solidFill>
                <a:srgbClr val="F2A956"/>
              </a:solidFill>
              <a:latin typeface="Panefresco"/>
              <a:ea typeface="+mn-ea"/>
              <a:cs typeface="Panefresco"/>
            </a:endParaRPr>
          </a:p>
        </p:txBody>
      </p:sp>
      <p:sp>
        <p:nvSpPr>
          <p:cNvPr id="10" name="title copy"/>
          <p:cNvSpPr/>
          <p:nvPr/>
        </p:nvSpPr>
        <p:spPr>
          <a:xfrm>
            <a:off x="212641" y="514350"/>
            <a:ext cx="6874068" cy="7019999"/>
          </a:xfrm>
          <a:prstGeom prst="rect">
            <a:avLst/>
          </a:prstGeom>
        </p:spPr>
        <p:txBody>
          <a:bodyPr spcFirstLastPara="1" lIns="95250" tIns="128588" rIns="95250" bIns="0" anchor="t"/>
          <a:lstStyle/>
          <a:p>
            <a:pPr marL="342900" indent="-342900" algn="just" hangingPunct="0">
              <a:spcBef>
                <a:spcPts val="1000"/>
              </a:spcBef>
              <a:buFont typeface="Wingdings" pitchFamily="2" charset="2"/>
              <a:buChar char="§"/>
            </a:pPr>
            <a:r>
              <a:rPr lang="en-US" sz="2000" dirty="0">
                <a:solidFill>
                  <a:srgbClr val="132B54"/>
                </a:solidFill>
                <a:latin typeface="Lato"/>
                <a:cs typeface="Lato"/>
              </a:rPr>
              <a:t>The strategy of new atheists is to seduce their audience into agreeing that belief in the existence of God is a “faith hypothesis” that functions for believers in the same way as a “scientific hypothesis” does for scientists </a:t>
            </a:r>
          </a:p>
          <a:p>
            <a:pPr marL="342900" indent="-342900" algn="just" hangingPunct="0">
              <a:spcBef>
                <a:spcPts val="1000"/>
              </a:spcBef>
              <a:buFont typeface="Wingdings" pitchFamily="2" charset="2"/>
              <a:buChar char="§"/>
            </a:pPr>
            <a:r>
              <a:rPr lang="en-US" sz="2000" dirty="0">
                <a:solidFill>
                  <a:srgbClr val="132B54"/>
                </a:solidFill>
                <a:latin typeface="Lato"/>
                <a:cs typeface="Lato"/>
              </a:rPr>
              <a:t>A constant catchphrase of the new atheists is as follows: </a:t>
            </a:r>
          </a:p>
          <a:p>
            <a:pPr marL="800100" lvl="1" indent="-342900" algn="just" hangingPunct="0">
              <a:spcBef>
                <a:spcPts val="1000"/>
              </a:spcBef>
              <a:buFont typeface="Arial" panose="020B0604020202020204" pitchFamily="34" charset="0"/>
              <a:buChar char="•"/>
            </a:pPr>
            <a:r>
              <a:rPr lang="en-US" sz="2000" dirty="0">
                <a:solidFill>
                  <a:srgbClr val="132B54"/>
                </a:solidFill>
                <a:latin typeface="Lato"/>
                <a:cs typeface="Lato"/>
              </a:rPr>
              <a:t>The fundamental problem with faith is that it is based on “no evidence” or at best on “insufficient evidence,” and therefore must be rejected in all its forms</a:t>
            </a:r>
          </a:p>
          <a:p>
            <a:pPr marL="800100" lvl="1" indent="-342900" algn="just" hangingPunct="0">
              <a:spcBef>
                <a:spcPts val="1000"/>
              </a:spcBef>
              <a:buFont typeface="Arial" panose="020B0604020202020204" pitchFamily="34" charset="0"/>
              <a:buChar char="•"/>
            </a:pPr>
            <a:r>
              <a:rPr lang="en-US" sz="2000" dirty="0">
                <a:solidFill>
                  <a:srgbClr val="132B54"/>
                </a:solidFill>
                <a:latin typeface="Lato"/>
                <a:cs typeface="Lato"/>
              </a:rPr>
              <a:t>Science by contrast can point to countless reproducible observations that support its hypotheses</a:t>
            </a:r>
          </a:p>
          <a:p>
            <a:pPr marL="800100" lvl="1" indent="-342900" algn="just" hangingPunct="0">
              <a:spcBef>
                <a:spcPts val="1000"/>
              </a:spcBef>
              <a:buFont typeface="Arial" panose="020B0604020202020204" pitchFamily="34" charset="0"/>
              <a:buChar char="•"/>
            </a:pPr>
            <a:r>
              <a:rPr lang="en-US" sz="2000" dirty="0">
                <a:solidFill>
                  <a:srgbClr val="132B54"/>
                </a:solidFill>
                <a:latin typeface="Lato"/>
                <a:cs typeface="Lato"/>
              </a:rPr>
              <a:t>A good scientist is willing to give up or modify his or her “scientific hypothesis” if the experiment requires doing so, but the faithful cling to their “faith hypothesis” no matter how nonexistent the evidence  </a:t>
            </a:r>
          </a:p>
          <a:p>
            <a:pPr marL="342900" indent="-342900" algn="just" hangingPunct="0">
              <a:spcBef>
                <a:spcPts val="1000"/>
              </a:spcBef>
              <a:buFont typeface="Wingdings" pitchFamily="2" charset="2"/>
              <a:buChar char="§"/>
            </a:pPr>
            <a:r>
              <a:rPr lang="en-US" sz="2000" dirty="0">
                <a:solidFill>
                  <a:srgbClr val="132B54"/>
                </a:solidFill>
                <a:latin typeface="Lato"/>
                <a:cs typeface="Lato"/>
              </a:rPr>
              <a:t>Science cannot detect or to rule out existence of God, because existence of God is NOT a HYPOTHESIS</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37927" y="665267"/>
            <a:ext cx="4249670" cy="5978560"/>
          </a:xfrm>
          <a:prstGeom prst="rect">
            <a:avLst/>
          </a:prstGeom>
        </p:spPr>
        <p:txBody>
          <a:bodyPr wrap="square">
            <a:spAutoFit/>
          </a:bodyPr>
          <a:lstStyle/>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When we say science cannot detect the divine, it doesn’t mean that God is out of the mind’s and heart’s range</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At a usually tacit level of awareness, both the atheists and the theists participate in a common faith – they all believe that the reality is intelligible, that the truth is worth seeking, that life has meaning and purpose, and that people should behave moral and ethical</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What we defer, theists know as part of their human nature that there exist a God  - an infinite Being who possesses Power, Will, Knowledge, Truth, Reality, Meaning, Goodness, and Beauty </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New atheists bend to the level of silliness as implied in their caricature understanding of God and religion</a:t>
            </a:r>
          </a:p>
        </p:txBody>
      </p:sp>
    </p:spTree>
    <p:extLst>
      <p:ext uri="{BB962C8B-B14F-4D97-AF65-F5344CB8AC3E}">
        <p14:creationId xmlns:p14="http://schemas.microsoft.com/office/powerpoint/2010/main" val="3431423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212641" y="-76078"/>
            <a:ext cx="7159682"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The Need for Faith</a:t>
            </a:r>
            <a:endParaRPr sz="3600">
              <a:solidFill>
                <a:srgbClr val="F2A956"/>
              </a:solidFill>
              <a:latin typeface="Panefresco"/>
              <a:ea typeface="+mn-ea"/>
              <a:cs typeface="Panefresco"/>
            </a:endParaRPr>
          </a:p>
        </p:txBody>
      </p:sp>
      <p:sp>
        <p:nvSpPr>
          <p:cNvPr id="10" name="title copy"/>
          <p:cNvSpPr/>
          <p:nvPr/>
        </p:nvSpPr>
        <p:spPr>
          <a:xfrm>
            <a:off x="212641" y="365172"/>
            <a:ext cx="6874068" cy="7019999"/>
          </a:xfrm>
          <a:prstGeom prst="rect">
            <a:avLst/>
          </a:prstGeom>
        </p:spPr>
        <p:txBody>
          <a:bodyPr spcFirstLastPara="1" lIns="95250" tIns="128588" rIns="95250" bIns="0" anchor="t"/>
          <a:lstStyle/>
          <a:p>
            <a:pPr marL="342900" indent="-342900" algn="just" hangingPunct="0">
              <a:spcBef>
                <a:spcPts val="1000"/>
              </a:spcBef>
              <a:buFont typeface="Wingdings" pitchFamily="2" charset="2"/>
              <a:buChar char="§"/>
            </a:pPr>
            <a:r>
              <a:rPr lang="en-US" sz="2000" dirty="0">
                <a:solidFill>
                  <a:srgbClr val="132B54"/>
                </a:solidFill>
                <a:latin typeface="Lato"/>
                <a:cs typeface="Lato"/>
              </a:rPr>
              <a:t>At the foundation of every human search for truth and understanding, including the scientific search that our new atheists friends are bragging about, a deep-rooted element of “trust” is present</a:t>
            </a:r>
          </a:p>
          <a:p>
            <a:pPr marL="342900" indent="-342900" algn="just" hangingPunct="0">
              <a:spcBef>
                <a:spcPts val="1000"/>
              </a:spcBef>
              <a:buFont typeface="Wingdings" pitchFamily="2" charset="2"/>
              <a:buChar char="§"/>
            </a:pPr>
            <a:r>
              <a:rPr lang="en-US" sz="2000" dirty="0">
                <a:solidFill>
                  <a:srgbClr val="132B54"/>
                </a:solidFill>
                <a:latin typeface="Lato"/>
                <a:cs typeface="Lato"/>
              </a:rPr>
              <a:t>If you find yourself doubting this statement, it is only because, at this very moment, you trust your own mind enough to express concern about this assertion; You cannot avoid trusting your mind and its intellectual capacity, even when you are in doubt</a:t>
            </a:r>
          </a:p>
          <a:p>
            <a:pPr marL="342900" indent="-342900" algn="just" hangingPunct="0">
              <a:spcBef>
                <a:spcPts val="1000"/>
              </a:spcBef>
              <a:buFont typeface="Wingdings" pitchFamily="2" charset="2"/>
              <a:buChar char="§"/>
            </a:pPr>
            <a:r>
              <a:rPr lang="en-US" sz="2000" dirty="0">
                <a:solidFill>
                  <a:srgbClr val="132B54"/>
                </a:solidFill>
                <a:latin typeface="Lato"/>
                <a:cs typeface="Lato"/>
              </a:rPr>
              <a:t>Trust is just another word for “faith” in theology, and only a little reflection will convince you that every inquiry of every human endeavor emerges from the murkiness of some sort of faith, without necessarily an objective scientific empirical evidence</a:t>
            </a:r>
          </a:p>
          <a:p>
            <a:pPr marL="342900" indent="-342900" algn="just" hangingPunct="0">
              <a:spcBef>
                <a:spcPts val="1000"/>
              </a:spcBef>
              <a:buFont typeface="Wingdings" pitchFamily="2" charset="2"/>
              <a:buChar char="§"/>
            </a:pPr>
            <a:r>
              <a:rPr lang="en-US" sz="2000" dirty="0">
                <a:solidFill>
                  <a:srgbClr val="132B54"/>
                </a:solidFill>
                <a:latin typeface="Lato"/>
                <a:cs typeface="Lato"/>
              </a:rPr>
              <a:t>Even if you believe that seeking truth is worthwhile, which most of us do, the idea is founded on faith because you cannot prove it and even if you attempt to do so, you already presupposes this faith; Faith launches and energizes every honest human inquiry, not least the scientific inquiry itself</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36250" y="665267"/>
            <a:ext cx="4212457" cy="5978560"/>
          </a:xfrm>
          <a:prstGeom prst="rect">
            <a:avLst/>
          </a:prstGeom>
        </p:spPr>
        <p:txBody>
          <a:bodyPr wrap="square">
            <a:spAutoFit/>
          </a:bodyPr>
          <a:lstStyle/>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New atheist intellectuals place enormous trust in their own power of reason in their refutation of God and religion</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They make tacit act of faith in their own critical intelligence, but without providing us with any good and independent reason as to why they should trust their mind to lead themselves and us to the truth?</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They simply believe blindly (a) in the presumed superior capacity of their own mind to find truth, and (b) in the presumed poor capacity of the minds of people whom they think are misguided by religious faith</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In order to be a reliable guide for the rest of us, they must trust their mind that they can put us in touch with the reality – SIMPLY  BLIND FAITH</a:t>
            </a:r>
          </a:p>
        </p:txBody>
      </p:sp>
    </p:spTree>
    <p:extLst>
      <p:ext uri="{BB962C8B-B14F-4D97-AF65-F5344CB8AC3E}">
        <p14:creationId xmlns:p14="http://schemas.microsoft.com/office/powerpoint/2010/main" val="60269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46499" y="1"/>
            <a:ext cx="5715163" cy="7725414"/>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7" name="title copy"/>
          <p:cNvSpPr/>
          <p:nvPr/>
        </p:nvSpPr>
        <p:spPr>
          <a:xfrm>
            <a:off x="8092651" y="3953519"/>
            <a:ext cx="4135019" cy="2646455"/>
          </a:xfrm>
          <a:prstGeom prst="rect">
            <a:avLst/>
          </a:prstGeom>
        </p:spPr>
        <p:txBody>
          <a:bodyPr spcFirstLastPara="1" lIns="0" tIns="128588" rIns="0" bIns="0" anchor="t"/>
          <a:lstStyle/>
          <a:p>
            <a:pPr algn="just" hangingPunct="0">
              <a:lnSpc>
                <a:spcPct val="125000"/>
              </a:lnSpc>
            </a:pPr>
            <a:r>
              <a:rPr lang="en-US" dirty="0">
                <a:solidFill>
                  <a:srgbClr val="FAFBFF"/>
                </a:solidFill>
                <a:latin typeface="Lato Light"/>
                <a:cs typeface="Lato Light"/>
              </a:rPr>
              <a:t>We need to counter atheists’ ideas and narratives especially those coming from the new atheist celebrities who promote atheism as if it is a universal idea - that is common sensical, natural, rational, and represents a default state of mind that all humans can accept, only if they reflect</a:t>
            </a:r>
          </a:p>
          <a:p>
            <a:pPr algn="just" hangingPunct="0">
              <a:lnSpc>
                <a:spcPct val="125000"/>
              </a:lnSpc>
            </a:pPr>
            <a:endParaRPr lang="en-US" dirty="0">
              <a:solidFill>
                <a:schemeClr val="accent4"/>
              </a:solidFill>
              <a:latin typeface="Lato Light"/>
              <a:ea typeface="+mn-ea"/>
              <a:cs typeface="Lato Light"/>
            </a:endParaRPr>
          </a:p>
        </p:txBody>
      </p:sp>
      <p:sp>
        <p:nvSpPr>
          <p:cNvPr id="8" name="title copy"/>
          <p:cNvSpPr/>
          <p:nvPr/>
        </p:nvSpPr>
        <p:spPr>
          <a:xfrm>
            <a:off x="226566" y="-10633"/>
            <a:ext cx="6784610" cy="725859"/>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Why this Topic?</a:t>
            </a:r>
            <a:endParaRPr sz="3600">
              <a:solidFill>
                <a:srgbClr val="F2A956"/>
              </a:solidFill>
              <a:latin typeface="Panefresco"/>
              <a:ea typeface="+mn-ea"/>
              <a:cs typeface="Panefresco"/>
            </a:endParaRPr>
          </a:p>
        </p:txBody>
      </p:sp>
      <p:pic>
        <p:nvPicPr>
          <p:cNvPr id="9" name="Line-24"/>
          <p:cNvPicPr/>
          <p:nvPr/>
        </p:nvPicPr>
        <p:blipFill rotWithShape="1">
          <a:blip r:embed="rId5"/>
          <a:stretch>
            <a:fillRect/>
          </a:stretch>
        </p:blipFill>
        <p:spPr>
          <a:xfrm>
            <a:off x="7290431" y="3858269"/>
            <a:ext cx="4171774" cy="95250"/>
          </a:xfrm>
          <a:prstGeom prst="rect">
            <a:avLst/>
          </a:prstGeom>
        </p:spPr>
      </p:pic>
      <p:sp>
        <p:nvSpPr>
          <p:cNvPr id="10" name="title copy"/>
          <p:cNvSpPr/>
          <p:nvPr/>
        </p:nvSpPr>
        <p:spPr>
          <a:xfrm>
            <a:off x="181837" y="428146"/>
            <a:ext cx="6874068" cy="7211064"/>
          </a:xfrm>
          <a:prstGeom prst="rect">
            <a:avLst/>
          </a:prstGeom>
        </p:spPr>
        <p:txBody>
          <a:bodyPr spcFirstLastPara="1" lIns="95250" tIns="128588" rIns="95250" bIns="0" anchor="t"/>
          <a:lstStyle/>
          <a:p>
            <a:pPr marL="342900" indent="-342900" algn="just" hangingPunct="0">
              <a:spcBef>
                <a:spcPts val="600"/>
              </a:spcBef>
              <a:buFont typeface="Wingdings" pitchFamily="2" charset="2"/>
              <a:buChar char="§"/>
            </a:pPr>
            <a:r>
              <a:rPr lang="en-US" sz="2000" dirty="0">
                <a:solidFill>
                  <a:srgbClr val="132B54"/>
                </a:solidFill>
                <a:latin typeface="Lato"/>
                <a:cs typeface="Lato"/>
              </a:rPr>
              <a:t>Muslim youths in the West and in the Muslim world are turning towards atheism; Alhamdulillah so far, it’s not a massive movement of Muslims becoming atheists, but certainly it should be an issue of our concern because it’s affecting some Muslim families and Muslim communities</a:t>
            </a:r>
          </a:p>
          <a:p>
            <a:pPr marL="342900" indent="-342900" algn="just" hangingPunct="0">
              <a:spcBef>
                <a:spcPts val="600"/>
              </a:spcBef>
              <a:buFont typeface="Wingdings" pitchFamily="2" charset="2"/>
              <a:buChar char="§"/>
            </a:pPr>
            <a:r>
              <a:rPr lang="en-US" sz="2000" dirty="0">
                <a:solidFill>
                  <a:srgbClr val="132B54"/>
                </a:solidFill>
                <a:latin typeface="Lato"/>
                <a:cs typeface="Lato"/>
              </a:rPr>
              <a:t>The new atheists’ narratives that are claimed to be hinged on science, but also linked to Western liberalism, are affecting among educated Muslims by creating doubts (</a:t>
            </a:r>
            <a:r>
              <a:rPr lang="en-US" sz="2000" i="1" dirty="0" err="1">
                <a:solidFill>
                  <a:srgbClr val="132B54"/>
                </a:solidFill>
                <a:latin typeface="Lato"/>
                <a:cs typeface="Lato"/>
              </a:rPr>
              <a:t>Shubuhat</a:t>
            </a:r>
            <a:r>
              <a:rPr lang="en-US" sz="2000" dirty="0">
                <a:solidFill>
                  <a:srgbClr val="132B54"/>
                </a:solidFill>
                <a:latin typeface="Lato"/>
                <a:cs typeface="Lato"/>
              </a:rPr>
              <a:t>) about Islam and Islamic values; Post 9/11 attacks, these new atheists found a fresh target for their criticism on religion – ISLAM &amp; MUSLIMS – the last fortress of sacredness and devotional life</a:t>
            </a:r>
          </a:p>
          <a:p>
            <a:pPr marL="342900" indent="-342900" algn="just" hangingPunct="0">
              <a:spcBef>
                <a:spcPts val="600"/>
              </a:spcBef>
              <a:buFont typeface="Wingdings" pitchFamily="2" charset="2"/>
              <a:buChar char="§"/>
            </a:pPr>
            <a:r>
              <a:rPr lang="en-US" sz="2000" dirty="0">
                <a:solidFill>
                  <a:srgbClr val="132B54"/>
                </a:solidFill>
                <a:latin typeface="Lato"/>
                <a:cs typeface="Lato"/>
              </a:rPr>
              <a:t>We should be very much concerned about the impact of their ideas and narratives on Muslim youths, because they will affect moral resolve of the individuals and the communities at large – doubts (</a:t>
            </a:r>
            <a:r>
              <a:rPr lang="en-US" sz="2000" i="1" dirty="0" err="1">
                <a:solidFill>
                  <a:srgbClr val="132B54"/>
                </a:solidFill>
                <a:latin typeface="Lato"/>
                <a:cs typeface="Lato"/>
              </a:rPr>
              <a:t>Shubuhat</a:t>
            </a:r>
            <a:r>
              <a:rPr lang="en-US" sz="2000" dirty="0">
                <a:solidFill>
                  <a:srgbClr val="132B54"/>
                </a:solidFill>
                <a:latin typeface="Lato"/>
                <a:cs typeface="Lato"/>
              </a:rPr>
              <a:t>) cause loss of certainty (</a:t>
            </a:r>
            <a:r>
              <a:rPr lang="en-US" sz="2000" i="1" dirty="0" err="1">
                <a:solidFill>
                  <a:srgbClr val="132B54"/>
                </a:solidFill>
                <a:latin typeface="Lato"/>
                <a:cs typeface="Lato"/>
              </a:rPr>
              <a:t>Yaqeen</a:t>
            </a:r>
            <a:r>
              <a:rPr lang="en-US" sz="2000" dirty="0">
                <a:solidFill>
                  <a:srgbClr val="132B54"/>
                </a:solidFill>
                <a:latin typeface="Lato"/>
                <a:cs typeface="Lato"/>
              </a:rPr>
              <a:t>) in the teachings of Islam, but also in the commitment (</a:t>
            </a:r>
            <a:r>
              <a:rPr lang="en-US" sz="2000" i="1" dirty="0" err="1">
                <a:solidFill>
                  <a:srgbClr val="132B54"/>
                </a:solidFill>
                <a:latin typeface="Lato"/>
                <a:cs typeface="Lato"/>
              </a:rPr>
              <a:t>Thibat</a:t>
            </a:r>
            <a:r>
              <a:rPr lang="en-US" sz="2000" i="1" dirty="0">
                <a:solidFill>
                  <a:srgbClr val="132B54"/>
                </a:solidFill>
                <a:latin typeface="Lato"/>
                <a:cs typeface="Lato"/>
              </a:rPr>
              <a:t>) </a:t>
            </a:r>
            <a:r>
              <a:rPr lang="en-US" sz="2000" dirty="0">
                <a:solidFill>
                  <a:srgbClr val="132B54"/>
                </a:solidFill>
                <a:latin typeface="Lato"/>
                <a:cs typeface="Lato"/>
              </a:rPr>
              <a:t>of their devotional life</a:t>
            </a:r>
          </a:p>
          <a:p>
            <a:pPr marL="342900" indent="-342900" algn="just" hangingPunct="0">
              <a:spcBef>
                <a:spcPts val="600"/>
              </a:spcBef>
              <a:buFont typeface="Wingdings" pitchFamily="2" charset="2"/>
              <a:buChar char="§"/>
            </a:pPr>
            <a:r>
              <a:rPr lang="en-US" sz="2000" dirty="0">
                <a:solidFill>
                  <a:srgbClr val="132B54"/>
                </a:solidFill>
                <a:latin typeface="Lato"/>
                <a:cs typeface="Lato"/>
              </a:rPr>
              <a:t>New atheists also impact Da’wah; Their arguments against God, religion, and against Islam in particular are in the air, which is a barrier for those who consider Islam   </a:t>
            </a:r>
          </a:p>
          <a:p>
            <a:pPr marL="342900" indent="-342900" algn="just" hangingPunct="0">
              <a:spcBef>
                <a:spcPts val="1500"/>
              </a:spcBef>
              <a:buFont typeface="Wingdings" pitchFamily="2" charset="2"/>
              <a:buChar char="§"/>
            </a:pPr>
            <a:endParaRPr lang="en-US" sz="2000" dirty="0">
              <a:solidFill>
                <a:srgbClr val="132B54"/>
              </a:solidFill>
              <a:latin typeface="Lato"/>
              <a:cs typeface="Lato"/>
            </a:endParaRPr>
          </a:p>
        </p:txBody>
      </p:sp>
      <p:pic>
        <p:nvPicPr>
          <p:cNvPr id="6" name="Picture 5" descr="A screen shot of a person&#10;&#10;Description automatically generated">
            <a:extLst>
              <a:ext uri="{FF2B5EF4-FFF2-40B4-BE49-F238E27FC236}">
                <a16:creationId xmlns:a16="http://schemas.microsoft.com/office/drawing/2014/main" id="{1729E66F-8633-B64D-B629-BC78D4987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2651" y="715226"/>
            <a:ext cx="4135019" cy="2556668"/>
          </a:xfrm>
          <a:prstGeom prst="rect">
            <a:avLst/>
          </a:prstGeom>
        </p:spPr>
      </p:pic>
      <p:sp>
        <p:nvSpPr>
          <p:cNvPr id="11" name="TextBox 10">
            <a:extLst>
              <a:ext uri="{FF2B5EF4-FFF2-40B4-BE49-F238E27FC236}">
                <a16:creationId xmlns:a16="http://schemas.microsoft.com/office/drawing/2014/main" id="{8D1F40A1-8955-CF4B-9CB0-BC75308FBCF7}"/>
              </a:ext>
            </a:extLst>
          </p:cNvPr>
          <p:cNvSpPr txBox="1"/>
          <p:nvPr/>
        </p:nvSpPr>
        <p:spPr>
          <a:xfrm>
            <a:off x="8056941" y="3264974"/>
            <a:ext cx="4170729" cy="523220"/>
          </a:xfrm>
          <a:prstGeom prst="rect">
            <a:avLst/>
          </a:prstGeom>
          <a:noFill/>
        </p:spPr>
        <p:txBody>
          <a:bodyPr wrap="square" rtlCol="0">
            <a:spAutoFit/>
          </a:bodyPr>
          <a:lstStyle/>
          <a:p>
            <a:r>
              <a:rPr lang="en-OM" sz="1400">
                <a:solidFill>
                  <a:schemeClr val="bg2"/>
                </a:solidFill>
                <a:latin typeface="Century Gothic" panose="020B0502020202020204" pitchFamily="34" charset="0"/>
              </a:rPr>
              <a:t>Richard	        Sam	       Daniel     Christopher                       Dawkins	        Harris         Dennet      Hitchens</a:t>
            </a:r>
          </a:p>
        </p:txBody>
      </p:sp>
    </p:spTree>
    <p:extLst>
      <p:ext uri="{BB962C8B-B14F-4D97-AF65-F5344CB8AC3E}">
        <p14:creationId xmlns:p14="http://schemas.microsoft.com/office/powerpoint/2010/main" val="3668293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63360" y="1871330"/>
            <a:ext cx="6529126" cy="4167964"/>
          </a:xfrm>
          <a:prstGeom prst="rect">
            <a:avLst/>
          </a:prstGeom>
        </p:spPr>
        <p:txBody>
          <a:bodyPr spcFirstLastPara="1" lIns="95250" tIns="128588" rIns="95250" bIns="0" anchor="t"/>
          <a:lstStyle/>
          <a:p>
            <a:pPr algn="just" hangingPunct="0">
              <a:lnSpc>
                <a:spcPct val="91667"/>
              </a:lnSpc>
              <a:spcBef>
                <a:spcPct val="3333"/>
              </a:spcBef>
            </a:pPr>
            <a:r>
              <a:rPr lang="en-US" sz="3600" dirty="0">
                <a:solidFill>
                  <a:srgbClr val="FFFFFB"/>
                </a:solidFill>
                <a:latin typeface="Panefresco"/>
                <a:cs typeface="Panefresco"/>
              </a:rPr>
              <a:t>The new atheists’ own belief system, “</a:t>
            </a:r>
            <a:r>
              <a:rPr lang="en-US" sz="3600" dirty="0">
                <a:solidFill>
                  <a:schemeClr val="accent4"/>
                </a:solidFill>
                <a:latin typeface="Panefresco"/>
                <a:cs typeface="Panefresco"/>
              </a:rPr>
              <a:t>scientific naturalism</a:t>
            </a:r>
            <a:r>
              <a:rPr lang="en-US" sz="3600" dirty="0">
                <a:solidFill>
                  <a:srgbClr val="FFFFFB"/>
                </a:solidFill>
                <a:latin typeface="Panefresco"/>
                <a:cs typeface="Panefresco"/>
              </a:rPr>
              <a:t>,” logically undermines “</a:t>
            </a:r>
            <a:r>
              <a:rPr lang="en-US" sz="3600" dirty="0">
                <a:solidFill>
                  <a:schemeClr val="accent4"/>
                </a:solidFill>
                <a:latin typeface="Panefresco"/>
                <a:cs typeface="Panefresco"/>
              </a:rPr>
              <a:t>validity of reason</a:t>
            </a:r>
            <a:r>
              <a:rPr lang="en-US" sz="3600" dirty="0">
                <a:solidFill>
                  <a:srgbClr val="FFFFFB"/>
                </a:solidFill>
                <a:latin typeface="Panefresco"/>
                <a:cs typeface="Panefresco"/>
              </a:rPr>
              <a:t>”; If our minds have evolved from a mindless state of nature, why should we trust these same minds to put us in touch with the reality? </a:t>
            </a: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933283" y="3517582"/>
            <a:ext cx="4736200" cy="3605938"/>
          </a:xfrm>
          <a:prstGeom prst="rect">
            <a:avLst/>
          </a:prstGeom>
        </p:spPr>
        <p:txBody>
          <a:bodyPr spcFirstLastPara="1" lIns="95250" tIns="128588" rIns="95250" bIns="0" anchor="t"/>
          <a:lstStyle/>
          <a:p>
            <a:pPr algn="just" hangingPunct="0">
              <a:spcBef>
                <a:spcPts val="1200"/>
              </a:spcBef>
              <a:buClr>
                <a:schemeClr val="accent4"/>
              </a:buClr>
            </a:pPr>
            <a:r>
              <a:rPr lang="en-US" sz="2000" dirty="0">
                <a:solidFill>
                  <a:srgbClr val="FAFBFF"/>
                </a:solidFill>
                <a:latin typeface="Lato"/>
                <a:cs typeface="Lato"/>
              </a:rPr>
              <a:t>In order to justify validity of our reasoning, something must have come outside the scientific naturalism of Darwinian evolution; For if our minds are nothing but the accidental outcome of a mindless and purposeless evolution, Why should we trust our minds at all?</a:t>
            </a:r>
          </a:p>
          <a:p>
            <a:pPr algn="just" hangingPunct="0">
              <a:spcBef>
                <a:spcPts val="1200"/>
              </a:spcBef>
              <a:buClr>
                <a:schemeClr val="accent4"/>
              </a:buClr>
            </a:pPr>
            <a:r>
              <a:rPr lang="en-US" sz="2000" dirty="0">
                <a:solidFill>
                  <a:srgbClr val="FAFBFF"/>
                </a:solidFill>
                <a:latin typeface="Lato"/>
                <a:cs typeface="Lato"/>
              </a:rPr>
              <a:t>New atheists have failed to explain about human consciousness and human mind by scientific naturalism</a:t>
            </a:r>
          </a:p>
        </p:txBody>
      </p:sp>
      <p:pic>
        <p:nvPicPr>
          <p:cNvPr id="6" name="Line-24"/>
          <p:cNvPicPr/>
          <p:nvPr/>
        </p:nvPicPr>
        <p:blipFill rotWithShape="1">
          <a:blip r:embed="rId5"/>
          <a:stretch>
            <a:fillRect/>
          </a:stretch>
        </p:blipFill>
        <p:spPr>
          <a:xfrm>
            <a:off x="303663" y="6492361"/>
            <a:ext cx="6688823" cy="95250"/>
          </a:xfrm>
          <a:prstGeom prst="rect">
            <a:avLst/>
          </a:prstGeom>
        </p:spPr>
      </p:pic>
      <p:pic>
        <p:nvPicPr>
          <p:cNvPr id="8" name="Picture 7">
            <a:extLst>
              <a:ext uri="{FF2B5EF4-FFF2-40B4-BE49-F238E27FC236}">
                <a16:creationId xmlns:a16="http://schemas.microsoft.com/office/drawing/2014/main" id="{AF5DB455-914B-E54C-BF0A-86F5BA8F7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282" y="362989"/>
            <a:ext cx="4736201" cy="2863976"/>
          </a:xfrm>
          <a:prstGeom prst="rect">
            <a:avLst/>
          </a:prstGeom>
        </p:spPr>
      </p:pic>
      <p:pic>
        <p:nvPicPr>
          <p:cNvPr id="9" name="Line-24">
            <a:extLst>
              <a:ext uri="{FF2B5EF4-FFF2-40B4-BE49-F238E27FC236}">
                <a16:creationId xmlns:a16="http://schemas.microsoft.com/office/drawing/2014/main" id="{366D6817-933A-D348-BC09-CAFFC7D4DDF8}"/>
              </a:ext>
            </a:extLst>
          </p:cNvPr>
          <p:cNvPicPr/>
          <p:nvPr/>
        </p:nvPicPr>
        <p:blipFill rotWithShape="1">
          <a:blip r:embed="rId7"/>
          <a:stretch>
            <a:fillRect/>
          </a:stretch>
        </p:blipFill>
        <p:spPr>
          <a:xfrm>
            <a:off x="7505836" y="3562350"/>
            <a:ext cx="4171774" cy="95250"/>
          </a:xfrm>
          <a:prstGeom prst="rect">
            <a:avLst/>
          </a:prstGeom>
        </p:spPr>
      </p:pic>
    </p:spTree>
    <p:extLst>
      <p:ext uri="{BB962C8B-B14F-4D97-AF65-F5344CB8AC3E}">
        <p14:creationId xmlns:p14="http://schemas.microsoft.com/office/powerpoint/2010/main" val="3844319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212641" y="-76078"/>
            <a:ext cx="7159682" cy="882502"/>
          </a:xfrm>
          <a:prstGeom prst="rect">
            <a:avLst/>
          </a:prstGeom>
        </p:spPr>
        <p:txBody>
          <a:bodyPr spcFirstLastPara="1" lIns="95250" tIns="128588" rIns="95250" bIns="0" anchor="t"/>
          <a:lstStyle/>
          <a:p>
            <a:pPr algn="ctr" hangingPunct="0">
              <a:lnSpc>
                <a:spcPct val="91667"/>
              </a:lnSpc>
              <a:spcBef>
                <a:spcPct val="3333"/>
              </a:spcBef>
            </a:pPr>
            <a:r>
              <a:rPr lang="en-US" sz="3600" dirty="0">
                <a:solidFill>
                  <a:srgbClr val="F2A956"/>
                </a:solidFill>
                <a:latin typeface="Panefresco"/>
                <a:ea typeface="+mn-ea"/>
                <a:cs typeface="Panefresco"/>
              </a:rPr>
              <a:t>Does Theology Matter?</a:t>
            </a:r>
            <a:endParaRPr sz="3600" dirty="0">
              <a:solidFill>
                <a:srgbClr val="F2A956"/>
              </a:solidFill>
              <a:latin typeface="Panefresco"/>
              <a:ea typeface="+mn-ea"/>
              <a:cs typeface="Panefresco"/>
            </a:endParaRPr>
          </a:p>
        </p:txBody>
      </p:sp>
      <p:sp>
        <p:nvSpPr>
          <p:cNvPr id="10" name="title copy"/>
          <p:cNvSpPr/>
          <p:nvPr/>
        </p:nvSpPr>
        <p:spPr>
          <a:xfrm>
            <a:off x="212641" y="365172"/>
            <a:ext cx="6874068" cy="7019999"/>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One would expect new atheist intellectuals when they write their books and engage in public speaking, they would study or research theologies of the religions they viciously oppose and attack, but aside from few barbed references here and there, there is no sign of any deep understanding of theology</a:t>
            </a:r>
          </a:p>
          <a:p>
            <a:pPr marL="342900" indent="-342900" algn="just" hangingPunct="0">
              <a:spcBef>
                <a:spcPts val="1200"/>
              </a:spcBef>
              <a:buFont typeface="Wingdings" pitchFamily="2" charset="2"/>
              <a:buChar char="§"/>
            </a:pPr>
            <a:r>
              <a:rPr lang="en-US" sz="2000" dirty="0">
                <a:solidFill>
                  <a:srgbClr val="132B54"/>
                </a:solidFill>
                <a:latin typeface="Lato"/>
                <a:cs typeface="Lato"/>
              </a:rPr>
              <a:t>When it comes to Islam, they are totally ignorant and foolish; They describe Islam at its absolute ugliest - what Islam and devoted Muslims consider as the most objectionable practices (such as oppression of women, racism, injustice on others, violence, and extremism) sum up for them as what Islam is really all about</a:t>
            </a:r>
          </a:p>
          <a:p>
            <a:pPr marL="342900" indent="-342900" algn="just" hangingPunct="0">
              <a:spcBef>
                <a:spcPts val="1200"/>
              </a:spcBef>
              <a:buFont typeface="Wingdings" pitchFamily="2" charset="2"/>
              <a:buChar char="§"/>
            </a:pPr>
            <a:r>
              <a:rPr lang="en-US" sz="2000" dirty="0">
                <a:solidFill>
                  <a:srgbClr val="132B54"/>
                </a:solidFill>
                <a:latin typeface="Lato"/>
                <a:cs typeface="Lato"/>
              </a:rPr>
              <a:t>New atheists do not care at all whether theologians read their books or not; They would prefer not, because they are not writing for theologians, but for the masses of uninformed readers to keep them way from religion</a:t>
            </a:r>
          </a:p>
          <a:p>
            <a:pPr marL="342900" indent="-342900" algn="just" hangingPunct="0">
              <a:spcBef>
                <a:spcPts val="1200"/>
              </a:spcBef>
              <a:buFont typeface="Wingdings" pitchFamily="2" charset="2"/>
              <a:buChar char="§"/>
            </a:pPr>
            <a:r>
              <a:rPr lang="en-US" sz="2000" dirty="0">
                <a:solidFill>
                  <a:srgbClr val="132B54"/>
                </a:solidFill>
                <a:latin typeface="Lato"/>
                <a:cs typeface="Lato"/>
              </a:rPr>
              <a:t>New atheism fully relies on and borrows from religious concepts in their discourse, yet they attack and ridicule the very same fountain that they drink from </a:t>
            </a:r>
          </a:p>
          <a:p>
            <a:pPr marL="342900" indent="-342900" algn="just" hangingPunct="0">
              <a:spcBef>
                <a:spcPts val="12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5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32610" y="665267"/>
            <a:ext cx="4260303" cy="5978560"/>
          </a:xfrm>
          <a:prstGeom prst="rect">
            <a:avLst/>
          </a:prstGeom>
        </p:spPr>
        <p:txBody>
          <a:bodyPr wrap="square">
            <a:spAutoFit/>
          </a:bodyPr>
          <a:lstStyle/>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Non of the writers of new atheism exhibits scholarly expertise in the rich tradition of Islamic studies, theology, exegesis and jurisprudence</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In their opposition and rejection of Islam, they do not rely on scholarly reputation or philosophical reason, rather on obnoxious, arrogance, attacks, deceptions, and ridicules</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They confuse from the few extremists who misuse religion from the benevolent teachings of the religion itself, not recognizing that the worst of crimes in recent history against humanity were perpetrated by atheists and their paradigms</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They accuse Muslims of extremism and intolerance, but they scarcely notice the irony in their own extremist and intolerance behavior</a:t>
            </a:r>
          </a:p>
        </p:txBody>
      </p:sp>
    </p:spTree>
    <p:extLst>
      <p:ext uri="{BB962C8B-B14F-4D97-AF65-F5344CB8AC3E}">
        <p14:creationId xmlns:p14="http://schemas.microsoft.com/office/powerpoint/2010/main" val="3686599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46499" y="0"/>
            <a:ext cx="5715163" cy="7725414"/>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7" name="title copy"/>
          <p:cNvSpPr/>
          <p:nvPr/>
        </p:nvSpPr>
        <p:spPr>
          <a:xfrm>
            <a:off x="8046739" y="429422"/>
            <a:ext cx="4232046" cy="6173397"/>
          </a:xfrm>
          <a:prstGeom prst="rect">
            <a:avLst/>
          </a:prstGeom>
        </p:spPr>
        <p:txBody>
          <a:bodyPr spcFirstLastPara="1" lIns="0" tIns="128588" rIns="0" bIns="0" anchor="t"/>
          <a:lstStyle/>
          <a:p>
            <a:pPr marL="285750" indent="-285750" algn="just" hangingPunct="0">
              <a:spcBef>
                <a:spcPts val="1200"/>
              </a:spcBef>
              <a:buClr>
                <a:schemeClr val="accent4"/>
              </a:buClr>
              <a:buFont typeface="Wingdings" pitchFamily="2" charset="2"/>
              <a:buChar char="§"/>
            </a:pPr>
            <a:r>
              <a:rPr lang="en-US" dirty="0">
                <a:solidFill>
                  <a:srgbClr val="FAFBFF"/>
                </a:solidFill>
                <a:latin typeface="Lato Light"/>
                <a:cs typeface="Lato Light"/>
              </a:rPr>
              <a:t>Without God, the physical universe is all there is, and human beings are just accidental byproduct of mindless and purposeless nature, not intentionally designed or created, but appeared by chance; If no intention, no purpose</a:t>
            </a:r>
          </a:p>
          <a:p>
            <a:pPr marL="285750" indent="-285750" algn="just" hangingPunct="0">
              <a:spcBef>
                <a:spcPts val="1200"/>
              </a:spcBef>
              <a:buClr>
                <a:schemeClr val="accent4"/>
              </a:buClr>
              <a:buFont typeface="Wingdings" pitchFamily="2" charset="2"/>
              <a:buChar char="§"/>
            </a:pPr>
            <a:r>
              <a:rPr lang="en-US" dirty="0">
                <a:solidFill>
                  <a:srgbClr val="FAFBFF"/>
                </a:solidFill>
                <a:latin typeface="Lato Light"/>
                <a:cs typeface="Lato Light"/>
              </a:rPr>
              <a:t>If God does not exist, it does not matter what one believes or what choices one makes in life? </a:t>
            </a:r>
          </a:p>
          <a:p>
            <a:pPr marL="285750" indent="-285750" algn="just" hangingPunct="0">
              <a:spcBef>
                <a:spcPts val="1200"/>
              </a:spcBef>
              <a:buClr>
                <a:schemeClr val="accent4"/>
              </a:buClr>
              <a:buFont typeface="Wingdings" pitchFamily="2" charset="2"/>
              <a:buChar char="§"/>
            </a:pPr>
            <a:r>
              <a:rPr lang="en-US" dirty="0">
                <a:solidFill>
                  <a:srgbClr val="FAFBFF"/>
                </a:solidFill>
                <a:latin typeface="Lato Light"/>
                <a:cs typeface="Lato Light"/>
              </a:rPr>
              <a:t>Living kind, generous, thoughtful and devotional life or living horrible, violent, selfish, immoral, and hedonistic life would have been the same</a:t>
            </a:r>
          </a:p>
          <a:p>
            <a:pPr marL="285750" indent="-285750" algn="just" hangingPunct="0">
              <a:spcBef>
                <a:spcPts val="1200"/>
              </a:spcBef>
              <a:buClr>
                <a:schemeClr val="accent4"/>
              </a:buClr>
              <a:buFont typeface="Wingdings" pitchFamily="2" charset="2"/>
              <a:buChar char="§"/>
            </a:pPr>
            <a:r>
              <a:rPr lang="en-US" dirty="0">
                <a:solidFill>
                  <a:srgbClr val="FAFBFF"/>
                </a:solidFill>
                <a:latin typeface="Lato Light"/>
                <a:cs typeface="Lato Light"/>
              </a:rPr>
              <a:t>Irrespective, our lives would have no objective meaning, value or purpose</a:t>
            </a:r>
          </a:p>
          <a:p>
            <a:pPr marL="285750" indent="-285750" algn="just" hangingPunct="0">
              <a:spcBef>
                <a:spcPts val="1200"/>
              </a:spcBef>
              <a:buClr>
                <a:schemeClr val="accent4"/>
              </a:buClr>
              <a:buFont typeface="Wingdings" pitchFamily="2" charset="2"/>
              <a:buChar char="§"/>
            </a:pPr>
            <a:r>
              <a:rPr lang="en-US" dirty="0">
                <a:solidFill>
                  <a:srgbClr val="FAFBFF"/>
                </a:solidFill>
                <a:latin typeface="Lato Light"/>
                <a:cs typeface="Lato Light"/>
              </a:rPr>
              <a:t>If God doesn’t exist, there is no absolute standard of moral value; New atheists have failed to explain the objective basis for their moral value</a:t>
            </a:r>
          </a:p>
          <a:p>
            <a:pPr marL="285750" indent="-285750" algn="just" hangingPunct="0">
              <a:lnSpc>
                <a:spcPct val="125000"/>
              </a:lnSpc>
              <a:buClr>
                <a:schemeClr val="accent4"/>
              </a:buClr>
              <a:buFont typeface="Wingdings" pitchFamily="2" charset="2"/>
              <a:buChar char="§"/>
            </a:pPr>
            <a:endParaRPr lang="en-US" dirty="0">
              <a:solidFill>
                <a:schemeClr val="accent4"/>
              </a:solidFill>
              <a:latin typeface="Lato Light"/>
              <a:ea typeface="+mn-ea"/>
              <a:cs typeface="Lato Light"/>
            </a:endParaRPr>
          </a:p>
        </p:txBody>
      </p:sp>
      <p:sp>
        <p:nvSpPr>
          <p:cNvPr id="8" name="title copy"/>
          <p:cNvSpPr/>
          <p:nvPr/>
        </p:nvSpPr>
        <p:spPr>
          <a:xfrm>
            <a:off x="0" y="0"/>
            <a:ext cx="7236997" cy="1247093"/>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The Paradox of Atheistic </a:t>
            </a:r>
          </a:p>
          <a:p>
            <a:pPr algn="ctr" hangingPunct="0">
              <a:lnSpc>
                <a:spcPct val="91667"/>
              </a:lnSpc>
              <a:spcBef>
                <a:spcPct val="3333"/>
              </a:spcBef>
            </a:pPr>
            <a:r>
              <a:rPr lang="en-US" sz="3600">
                <a:solidFill>
                  <a:srgbClr val="F2A956"/>
                </a:solidFill>
                <a:latin typeface="Panefresco"/>
                <a:ea typeface="+mn-ea"/>
                <a:cs typeface="Panefresco"/>
              </a:rPr>
              <a:t>Worldview</a:t>
            </a:r>
            <a:endParaRPr sz="3600">
              <a:solidFill>
                <a:srgbClr val="F2A956"/>
              </a:solidFill>
              <a:latin typeface="Panefresco"/>
              <a:ea typeface="+mn-ea"/>
              <a:cs typeface="Panefresco"/>
            </a:endParaRPr>
          </a:p>
        </p:txBody>
      </p:sp>
      <p:graphicFrame>
        <p:nvGraphicFramePr>
          <p:cNvPr id="5" name="Diagram 4">
            <a:extLst>
              <a:ext uri="{FF2B5EF4-FFF2-40B4-BE49-F238E27FC236}">
                <a16:creationId xmlns:a16="http://schemas.microsoft.com/office/drawing/2014/main" id="{B283B00A-921E-6344-A850-C42E838742EE}"/>
              </a:ext>
            </a:extLst>
          </p:cNvPr>
          <p:cNvGraphicFramePr/>
          <p:nvPr>
            <p:extLst>
              <p:ext uri="{D42A27DB-BD31-4B8C-83A1-F6EECF244321}">
                <p14:modId xmlns:p14="http://schemas.microsoft.com/office/powerpoint/2010/main" val="2227007889"/>
              </p:ext>
            </p:extLst>
          </p:nvPr>
        </p:nvGraphicFramePr>
        <p:xfrm>
          <a:off x="226453" y="1361656"/>
          <a:ext cx="6784089" cy="57827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01361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212641" y="-76078"/>
            <a:ext cx="12874845" cy="7461250"/>
          </a:xfrm>
          <a:prstGeom prst="rect">
            <a:avLst/>
          </a:prstGeom>
        </p:spPr>
      </p:pic>
      <p:sp>
        <p:nvSpPr>
          <p:cNvPr id="8" name="title copy"/>
          <p:cNvSpPr/>
          <p:nvPr/>
        </p:nvSpPr>
        <p:spPr>
          <a:xfrm>
            <a:off x="212641" y="-76078"/>
            <a:ext cx="12874844" cy="882502"/>
          </a:xfrm>
          <a:prstGeom prst="rect">
            <a:avLst/>
          </a:prstGeom>
        </p:spPr>
        <p:txBody>
          <a:bodyPr spcFirstLastPara="1" lIns="95250" tIns="128588" rIns="95250" bIns="0" anchor="t"/>
          <a:lstStyle/>
          <a:p>
            <a:pPr algn="ctr" hangingPunct="0">
              <a:lnSpc>
                <a:spcPct val="91667"/>
              </a:lnSpc>
              <a:spcBef>
                <a:spcPct val="3333"/>
              </a:spcBef>
            </a:pPr>
            <a:r>
              <a:rPr lang="en-US" sz="3600" dirty="0">
                <a:solidFill>
                  <a:srgbClr val="207D8F"/>
                </a:solidFill>
                <a:latin typeface="Panefresco"/>
                <a:ea typeface="+mn-ea"/>
                <a:cs typeface="Panefresco"/>
              </a:rPr>
              <a:t>SUMMARY</a:t>
            </a:r>
            <a:endParaRPr sz="3600" dirty="0">
              <a:solidFill>
                <a:srgbClr val="207D8F"/>
              </a:solidFill>
              <a:latin typeface="Panefresco"/>
              <a:ea typeface="+mn-ea"/>
              <a:cs typeface="Panefresco"/>
            </a:endParaRPr>
          </a:p>
        </p:txBody>
      </p:sp>
      <p:sp>
        <p:nvSpPr>
          <p:cNvPr id="10" name="title copy"/>
          <p:cNvSpPr/>
          <p:nvPr/>
        </p:nvSpPr>
        <p:spPr>
          <a:xfrm>
            <a:off x="543208" y="579422"/>
            <a:ext cx="5962368" cy="6373639"/>
          </a:xfrm>
          <a:prstGeom prst="rect">
            <a:avLst/>
          </a:prstGeom>
          <a:ln>
            <a:solidFill>
              <a:schemeClr val="bg2"/>
            </a:solidFill>
          </a:ln>
        </p:spPr>
        <p:txBody>
          <a:bodyPr spcFirstLastPara="1" lIns="95250" tIns="128588" rIns="95250" bIns="0" anchor="t"/>
          <a:lstStyle/>
          <a:p>
            <a:pPr marL="457200" indent="-457200" algn="just" hangingPunct="0">
              <a:spcBef>
                <a:spcPts val="1300"/>
              </a:spcBef>
              <a:buFont typeface="+mj-lt"/>
              <a:buAutoNum type="arabicPeriod"/>
            </a:pPr>
            <a:r>
              <a:rPr lang="en-US" sz="2000" dirty="0">
                <a:solidFill>
                  <a:srgbClr val="132B54"/>
                </a:solidFill>
                <a:latin typeface="Lato"/>
                <a:cs typeface="Lato"/>
              </a:rPr>
              <a:t>The rise of atheism should be an issue of our concern as it is affecting Muslims youth and Da’wah </a:t>
            </a:r>
          </a:p>
          <a:p>
            <a:pPr marL="457200" indent="-457200" algn="just" hangingPunct="0">
              <a:spcBef>
                <a:spcPts val="1300"/>
              </a:spcBef>
              <a:buFont typeface="+mj-lt"/>
              <a:buAutoNum type="arabicPeriod"/>
            </a:pPr>
            <a:r>
              <a:rPr lang="en-US" sz="2000" dirty="0">
                <a:solidFill>
                  <a:schemeClr val="bg2"/>
                </a:solidFill>
                <a:latin typeface="Lato"/>
                <a:cs typeface="Lato"/>
              </a:rPr>
              <a:t>Atheism didn’t come out of the blue; It has 400 years of history in Europe; It died in the 20</a:t>
            </a:r>
            <a:r>
              <a:rPr lang="en-US" sz="2000" baseline="30000" dirty="0">
                <a:solidFill>
                  <a:schemeClr val="bg2"/>
                </a:solidFill>
                <a:latin typeface="Lato"/>
                <a:cs typeface="Lato"/>
              </a:rPr>
              <a:t>th</a:t>
            </a:r>
            <a:r>
              <a:rPr lang="en-US" sz="2000" dirty="0">
                <a:solidFill>
                  <a:schemeClr val="bg2"/>
                </a:solidFill>
                <a:latin typeface="Lato"/>
                <a:cs typeface="Lato"/>
              </a:rPr>
              <a:t> century and was resuscitated in the 21</a:t>
            </a:r>
            <a:r>
              <a:rPr lang="en-US" sz="2000" baseline="30000" dirty="0">
                <a:solidFill>
                  <a:schemeClr val="bg2"/>
                </a:solidFill>
                <a:latin typeface="Lato"/>
                <a:cs typeface="Lato"/>
              </a:rPr>
              <a:t>st</a:t>
            </a:r>
            <a:r>
              <a:rPr lang="en-US" sz="2000" dirty="0">
                <a:solidFill>
                  <a:schemeClr val="bg2"/>
                </a:solidFill>
                <a:latin typeface="Lato"/>
                <a:cs typeface="Lato"/>
              </a:rPr>
              <a:t> century after 9/11 </a:t>
            </a:r>
          </a:p>
          <a:p>
            <a:pPr marL="457200" indent="-457200" algn="just" hangingPunct="0">
              <a:spcBef>
                <a:spcPts val="1300"/>
              </a:spcBef>
              <a:buFont typeface="+mj-lt"/>
              <a:buAutoNum type="arabicPeriod"/>
            </a:pPr>
            <a:r>
              <a:rPr lang="en-US" sz="2000" dirty="0">
                <a:solidFill>
                  <a:schemeClr val="bg2"/>
                </a:solidFill>
                <a:latin typeface="Lato"/>
                <a:cs typeface="Lato"/>
              </a:rPr>
              <a:t>Atheism is unnatural, irrational, and a form of </a:t>
            </a:r>
            <a:r>
              <a:rPr lang="en-US" sz="2000" i="1" dirty="0">
                <a:solidFill>
                  <a:schemeClr val="bg2"/>
                </a:solidFill>
                <a:latin typeface="Lato"/>
                <a:cs typeface="Lato"/>
              </a:rPr>
              <a:t>Shirk; </a:t>
            </a:r>
            <a:r>
              <a:rPr lang="en-US" sz="2000" dirty="0">
                <a:solidFill>
                  <a:schemeClr val="bg2"/>
                </a:solidFill>
                <a:latin typeface="Lato"/>
                <a:cs typeface="Lato"/>
              </a:rPr>
              <a:t>The correct framing should be Singularity of </a:t>
            </a:r>
            <a:r>
              <a:rPr lang="en-US" sz="2000" i="1" dirty="0">
                <a:solidFill>
                  <a:schemeClr val="bg2"/>
                </a:solidFill>
                <a:latin typeface="Lato"/>
                <a:cs typeface="Lato"/>
              </a:rPr>
              <a:t>Tawhid</a:t>
            </a:r>
            <a:r>
              <a:rPr lang="en-US" sz="2000" dirty="0">
                <a:solidFill>
                  <a:schemeClr val="bg2"/>
                </a:solidFill>
                <a:latin typeface="Lato"/>
                <a:cs typeface="Lato"/>
              </a:rPr>
              <a:t> (Islam) vs Multiplicity of </a:t>
            </a:r>
            <a:r>
              <a:rPr lang="en-US" sz="2000" i="1" dirty="0">
                <a:solidFill>
                  <a:schemeClr val="bg2"/>
                </a:solidFill>
                <a:latin typeface="Lato"/>
                <a:cs typeface="Lato"/>
              </a:rPr>
              <a:t>Shirk</a:t>
            </a:r>
            <a:r>
              <a:rPr lang="en-US" sz="2000" dirty="0">
                <a:solidFill>
                  <a:schemeClr val="bg2"/>
                </a:solidFill>
                <a:latin typeface="Lato"/>
                <a:cs typeface="Lato"/>
              </a:rPr>
              <a:t> (False Religions, including Atheism)</a:t>
            </a:r>
          </a:p>
          <a:p>
            <a:pPr marL="457200" indent="-457200" algn="just" hangingPunct="0">
              <a:spcBef>
                <a:spcPts val="1300"/>
              </a:spcBef>
              <a:buFont typeface="+mj-lt"/>
              <a:buAutoNum type="arabicPeriod"/>
            </a:pPr>
            <a:r>
              <a:rPr lang="en-US" sz="2000" dirty="0">
                <a:solidFill>
                  <a:schemeClr val="bg2"/>
                </a:solidFill>
                <a:latin typeface="Lato"/>
                <a:cs typeface="Lato"/>
              </a:rPr>
              <a:t>Faith in God is the foundational belief; It’s self-evident truth that requires no proof, and therefore, it’s the human’s default state</a:t>
            </a:r>
          </a:p>
          <a:p>
            <a:pPr marL="457200" indent="-457200" algn="just" hangingPunct="0">
              <a:spcBef>
                <a:spcPts val="1300"/>
              </a:spcBef>
              <a:buFont typeface="+mj-lt"/>
              <a:buAutoNum type="arabicPeriod"/>
            </a:pPr>
            <a:r>
              <a:rPr lang="en-US" sz="2000" dirty="0">
                <a:solidFill>
                  <a:schemeClr val="bg2"/>
                </a:solidFill>
                <a:latin typeface="Lato"/>
                <a:cs typeface="Lato"/>
              </a:rPr>
              <a:t>Atheists’ demand of scientific evidence for God’s existence independent of faith is illogical and contradictory</a:t>
            </a:r>
          </a:p>
          <a:p>
            <a:pPr algn="just" hangingPunct="0">
              <a:spcBef>
                <a:spcPts val="1200"/>
              </a:spcBef>
            </a:pPr>
            <a:r>
              <a:rPr lang="en-US" sz="2000" dirty="0">
                <a:solidFill>
                  <a:schemeClr val="bg2"/>
                </a:solidFill>
                <a:latin typeface="Lato"/>
                <a:cs typeface="Lato"/>
              </a:rPr>
              <a:t> </a:t>
            </a: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342900" indent="-342900" algn="just" hangingPunct="0">
              <a:spcBef>
                <a:spcPts val="12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5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7" name="title copy">
            <a:extLst>
              <a:ext uri="{FF2B5EF4-FFF2-40B4-BE49-F238E27FC236}">
                <a16:creationId xmlns:a16="http://schemas.microsoft.com/office/drawing/2014/main" id="{2EDAFF0A-83CD-354D-BB6C-0A0C5E1C4A33}"/>
              </a:ext>
            </a:extLst>
          </p:cNvPr>
          <p:cNvSpPr/>
          <p:nvPr/>
        </p:nvSpPr>
        <p:spPr>
          <a:xfrm>
            <a:off x="6741042" y="589173"/>
            <a:ext cx="6036672" cy="6373639"/>
          </a:xfrm>
          <a:prstGeom prst="rect">
            <a:avLst/>
          </a:prstGeom>
          <a:ln>
            <a:solidFill>
              <a:schemeClr val="bg2"/>
            </a:solidFill>
          </a:ln>
        </p:spPr>
        <p:txBody>
          <a:bodyPr spcFirstLastPara="1" lIns="95250" tIns="128588" rIns="95250" bIns="0" anchor="t"/>
          <a:lstStyle/>
          <a:p>
            <a:pPr marL="457200" indent="-457200" algn="just" hangingPunct="0">
              <a:spcBef>
                <a:spcPts val="1000"/>
              </a:spcBef>
              <a:buFont typeface="+mj-lt"/>
              <a:buAutoNum type="arabicPeriod" startAt="6"/>
            </a:pPr>
            <a:r>
              <a:rPr lang="en-US" sz="2000" dirty="0">
                <a:latin typeface="Lato"/>
                <a:cs typeface="Lato"/>
              </a:rPr>
              <a:t>Their Naturalist worldview, scientism &amp; validity of reason cannot be independently verified</a:t>
            </a:r>
          </a:p>
          <a:p>
            <a:pPr marL="457200" indent="-457200" algn="just" hangingPunct="0">
              <a:spcBef>
                <a:spcPts val="1000"/>
              </a:spcBef>
              <a:buFont typeface="+mj-lt"/>
              <a:buAutoNum type="arabicPeriod" startAt="6"/>
            </a:pPr>
            <a:r>
              <a:rPr lang="en-US" sz="2000" dirty="0">
                <a:solidFill>
                  <a:schemeClr val="bg2"/>
                </a:solidFill>
                <a:latin typeface="Lato"/>
                <a:cs typeface="Lato"/>
              </a:rPr>
              <a:t>Other channels of knowing have always existed; Faith is needed always even in science</a:t>
            </a:r>
          </a:p>
          <a:p>
            <a:pPr marL="457200" indent="-457200" algn="just" hangingPunct="0">
              <a:spcBef>
                <a:spcPts val="1000"/>
              </a:spcBef>
              <a:buFont typeface="+mj-lt"/>
              <a:buAutoNum type="arabicPeriod" startAt="6"/>
            </a:pPr>
            <a:r>
              <a:rPr lang="en-US" sz="2000" dirty="0">
                <a:solidFill>
                  <a:schemeClr val="bg2"/>
                </a:solidFill>
                <a:latin typeface="Lato"/>
                <a:cs typeface="Lato"/>
              </a:rPr>
              <a:t>Existence of God is not a hypothesis; Knowing God is thru interpersonal experience &amp; reason</a:t>
            </a:r>
          </a:p>
          <a:p>
            <a:pPr marL="457200" indent="-457200" algn="just" hangingPunct="0">
              <a:spcBef>
                <a:spcPts val="1000"/>
              </a:spcBef>
              <a:buFont typeface="+mj-lt"/>
              <a:buAutoNum type="arabicPeriod" startAt="6"/>
            </a:pPr>
            <a:r>
              <a:rPr lang="en-US" sz="2000" dirty="0">
                <a:solidFill>
                  <a:schemeClr val="bg2"/>
                </a:solidFill>
                <a:latin typeface="Lato"/>
                <a:cs typeface="Lato"/>
              </a:rPr>
              <a:t>No one can truly live atheistic life, and atheists cannot explain the basis of their moral behavior</a:t>
            </a:r>
          </a:p>
          <a:p>
            <a:pPr marL="457200" indent="-457200" algn="just" hangingPunct="0">
              <a:spcBef>
                <a:spcPts val="1000"/>
              </a:spcBef>
              <a:buFont typeface="+mj-lt"/>
              <a:buAutoNum type="arabicPeriod" startAt="6"/>
            </a:pPr>
            <a:r>
              <a:rPr lang="en-US" sz="2000" dirty="0">
                <a:solidFill>
                  <a:schemeClr val="bg2"/>
                </a:solidFill>
                <a:latin typeface="Lato"/>
                <a:cs typeface="Lato"/>
              </a:rPr>
              <a:t>Without God, no one can make sense of the universe and life; Life would have no meaning, value or purpose; Wouldn’t matter how you live</a:t>
            </a:r>
          </a:p>
          <a:p>
            <a:pPr marL="457200" indent="-457200" algn="just" hangingPunct="0">
              <a:spcBef>
                <a:spcPts val="1000"/>
              </a:spcBef>
              <a:buFont typeface="+mj-lt"/>
              <a:buAutoNum type="arabicPeriod" startAt="6"/>
            </a:pPr>
            <a:r>
              <a:rPr lang="en-US" sz="2000" dirty="0">
                <a:solidFill>
                  <a:schemeClr val="bg2"/>
                </a:solidFill>
                <a:latin typeface="Lato"/>
                <a:cs typeface="Lato"/>
              </a:rPr>
              <a:t>Atheists scientific naturalism undermines the validity of reason; How can you trust minds that have long evolved accidently from mindless and purposeless matter</a:t>
            </a:r>
          </a:p>
          <a:p>
            <a:pPr marL="457200" indent="-457200" algn="just" hangingPunct="0">
              <a:spcBef>
                <a:spcPts val="1000"/>
              </a:spcBef>
              <a:buFont typeface="+mj-lt"/>
              <a:buAutoNum type="arabicPeriod" startAt="6"/>
            </a:pPr>
            <a:r>
              <a:rPr lang="en-US" sz="2000" dirty="0">
                <a:solidFill>
                  <a:schemeClr val="bg2"/>
                </a:solidFill>
                <a:latin typeface="Lato"/>
                <a:cs typeface="Lato"/>
              </a:rPr>
              <a:t>Atheists cannot explain the real origin of human mind and human consciousness  </a:t>
            </a:r>
          </a:p>
          <a:p>
            <a:pPr marL="457200" indent="-457200" algn="just" hangingPunct="0">
              <a:spcBef>
                <a:spcPts val="1200"/>
              </a:spcBef>
              <a:buFont typeface="+mj-lt"/>
              <a:buAutoNum type="arabicPeriod" startAt="6"/>
            </a:pPr>
            <a:endParaRPr lang="en-US" sz="2000" dirty="0">
              <a:solidFill>
                <a:srgbClr val="132B54"/>
              </a:solidFill>
              <a:latin typeface="Lato"/>
              <a:cs typeface="Lato"/>
            </a:endParaRPr>
          </a:p>
          <a:p>
            <a:pPr marL="457200" indent="-457200" algn="just" hangingPunct="0">
              <a:spcBef>
                <a:spcPts val="1200"/>
              </a:spcBef>
              <a:buFont typeface="+mj-lt"/>
              <a:buAutoNum type="arabicPeriod" startAt="6"/>
            </a:pPr>
            <a:endParaRPr lang="en-US" sz="2000" dirty="0">
              <a:solidFill>
                <a:srgbClr val="132B54"/>
              </a:solidFill>
              <a:latin typeface="Lato"/>
              <a:cs typeface="Lato"/>
            </a:endParaRPr>
          </a:p>
          <a:p>
            <a:pPr marL="457200" indent="-457200" algn="just" hangingPunct="0">
              <a:spcBef>
                <a:spcPts val="1200"/>
              </a:spcBef>
              <a:buFont typeface="+mj-lt"/>
              <a:buAutoNum type="arabicPeriod" startAt="6"/>
            </a:pPr>
            <a:endParaRPr lang="en-US" sz="2000" dirty="0">
              <a:solidFill>
                <a:srgbClr val="132B54"/>
              </a:solidFill>
              <a:latin typeface="Lato"/>
              <a:cs typeface="Lato"/>
            </a:endParaRPr>
          </a:p>
          <a:p>
            <a:pPr marL="342900" indent="-342900" algn="just" hangingPunct="0">
              <a:spcBef>
                <a:spcPts val="12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5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Tree>
    <p:extLst>
      <p:ext uri="{BB962C8B-B14F-4D97-AF65-F5344CB8AC3E}">
        <p14:creationId xmlns:p14="http://schemas.microsoft.com/office/powerpoint/2010/main" val="2818603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pic>
        <p:nvPicPr>
          <p:cNvPr id="3" name="Shape-1"/>
          <p:cNvPicPr/>
          <p:nvPr/>
        </p:nvPicPr>
        <p:blipFill rotWithShape="1">
          <a:blip r:embed="rId4"/>
          <a:stretch>
            <a:fillRect/>
          </a:stretch>
        </p:blipFill>
        <p:spPr>
          <a:xfrm>
            <a:off x="3926196" y="514350"/>
            <a:ext cx="4609274" cy="6283171"/>
          </a:xfrm>
          <a:prstGeom prst="rect">
            <a:avLst/>
          </a:prstGeom>
        </p:spPr>
      </p:pic>
      <p:sp>
        <p:nvSpPr>
          <p:cNvPr id="5" name="TextBox 4">
            <a:extLst>
              <a:ext uri="{FF2B5EF4-FFF2-40B4-BE49-F238E27FC236}">
                <a16:creationId xmlns:a16="http://schemas.microsoft.com/office/drawing/2014/main" id="{FD6B76F2-6F8D-634F-869F-531A51CDD2B3}"/>
              </a:ext>
            </a:extLst>
          </p:cNvPr>
          <p:cNvSpPr txBox="1"/>
          <p:nvPr/>
        </p:nvSpPr>
        <p:spPr>
          <a:xfrm>
            <a:off x="4304061" y="3239048"/>
            <a:ext cx="3853543" cy="830997"/>
          </a:xfrm>
          <a:prstGeom prst="rect">
            <a:avLst/>
          </a:prstGeom>
          <a:noFill/>
        </p:spPr>
        <p:txBody>
          <a:bodyPr wrap="square" rtlCol="0">
            <a:spAutoFit/>
          </a:bodyPr>
          <a:lstStyle/>
          <a:p>
            <a:pPr algn="ctr"/>
            <a:r>
              <a:rPr lang="en-OM" sz="4800">
                <a:solidFill>
                  <a:schemeClr val="bg2"/>
                </a:solidFill>
                <a:latin typeface="Century Gothic" panose="020B0502020202020204" pitchFamily="34" charset="0"/>
              </a:rPr>
              <a:t>Thank You</a:t>
            </a:r>
          </a:p>
        </p:txBody>
      </p:sp>
    </p:spTree>
    <p:extLst>
      <p:ext uri="{BB962C8B-B14F-4D97-AF65-F5344CB8AC3E}">
        <p14:creationId xmlns:p14="http://schemas.microsoft.com/office/powerpoint/2010/main" val="289377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303663" y="1691463"/>
            <a:ext cx="6809518" cy="4800898"/>
          </a:xfrm>
          <a:prstGeom prst="rect">
            <a:avLst/>
          </a:prstGeom>
        </p:spPr>
        <p:txBody>
          <a:bodyPr spcFirstLastPara="1" lIns="95250" tIns="128588" rIns="95250" bIns="0" anchor="t"/>
          <a:lstStyle/>
          <a:p>
            <a:pPr algn="just" hangingPunct="0">
              <a:lnSpc>
                <a:spcPct val="91667"/>
              </a:lnSpc>
              <a:spcBef>
                <a:spcPct val="3333"/>
              </a:spcBef>
            </a:pPr>
            <a:r>
              <a:rPr lang="en-US" sz="3600" dirty="0">
                <a:solidFill>
                  <a:srgbClr val="FFFFFB"/>
                </a:solidFill>
                <a:latin typeface="Panefresco"/>
                <a:cs typeface="Panefresco"/>
              </a:rPr>
              <a:t>But there is a confidence issue among Muslims even with those involved in </a:t>
            </a:r>
            <a:r>
              <a:rPr lang="en-US" sz="3600" dirty="0" err="1">
                <a:solidFill>
                  <a:srgbClr val="FFFFFB"/>
                </a:solidFill>
                <a:latin typeface="Panefresco"/>
                <a:cs typeface="Panefresco"/>
              </a:rPr>
              <a:t>Da’awah</a:t>
            </a:r>
            <a:r>
              <a:rPr lang="en-US" sz="3600" dirty="0">
                <a:solidFill>
                  <a:srgbClr val="FFFFFB"/>
                </a:solidFill>
                <a:latin typeface="Panefresco"/>
                <a:cs typeface="Panefresco"/>
              </a:rPr>
              <a:t> when it comes to address atheism; There is always a kind of hesitation or fear in dealing with atheism, mainly because new atheists have projected themselves as the brightest intellectuals </a:t>
            </a:r>
            <a:endParaRPr lang="en-US" sz="45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600994" y="0"/>
            <a:ext cx="5208828" cy="6909848"/>
          </a:xfrm>
          <a:prstGeom prst="rect">
            <a:avLst/>
          </a:prstGeom>
        </p:spPr>
        <p:txBody>
          <a:bodyPr spcFirstLastPara="1" lIns="95250" tIns="128588" rIns="95250" bIns="0" anchor="t"/>
          <a:lstStyle/>
          <a:p>
            <a:pPr algn="ctr" hangingPunct="0">
              <a:spcBef>
                <a:spcPts val="900"/>
              </a:spcBef>
            </a:pPr>
            <a:r>
              <a:rPr lang="en-US" sz="2400" dirty="0">
                <a:solidFill>
                  <a:schemeClr val="accent4"/>
                </a:solidFill>
                <a:latin typeface="Lato"/>
                <a:cs typeface="Lato"/>
              </a:rPr>
              <a:t>Education &amp; Information</a:t>
            </a:r>
          </a:p>
          <a:p>
            <a:pPr marL="342900" indent="-342900" algn="just" hangingPunct="0">
              <a:spcBef>
                <a:spcPts val="900"/>
              </a:spcBef>
              <a:buClr>
                <a:schemeClr val="accent4"/>
              </a:buClr>
              <a:buFont typeface="Wingdings" pitchFamily="2" charset="2"/>
              <a:buChar char="§"/>
            </a:pPr>
            <a:r>
              <a:rPr lang="en-US" sz="2000" dirty="0">
                <a:solidFill>
                  <a:srgbClr val="FAFBFF"/>
                </a:solidFill>
                <a:latin typeface="Lato"/>
                <a:cs typeface="Lato"/>
              </a:rPr>
              <a:t>We need to fight that lack of confidence and fear of addressing the new atheism through education and information </a:t>
            </a:r>
          </a:p>
          <a:p>
            <a:pPr marL="342900" indent="-342900" algn="just" hangingPunct="0">
              <a:spcBef>
                <a:spcPts val="900"/>
              </a:spcBef>
              <a:buClr>
                <a:schemeClr val="accent4"/>
              </a:buClr>
              <a:buFont typeface="Wingdings" pitchFamily="2" charset="2"/>
              <a:buChar char="§"/>
            </a:pPr>
            <a:r>
              <a:rPr lang="en-US" sz="2000" dirty="0">
                <a:solidFill>
                  <a:srgbClr val="FAFBFF"/>
                </a:solidFill>
                <a:latin typeface="Lato"/>
                <a:cs typeface="Lato"/>
              </a:rPr>
              <a:t>We need to realize that atheism is not something that deserve our respect as an intellectual enterprise; Their narratives are not reasonable and can be countered</a:t>
            </a:r>
          </a:p>
          <a:p>
            <a:pPr marL="342900" indent="-342900" algn="just" hangingPunct="0">
              <a:spcBef>
                <a:spcPts val="900"/>
              </a:spcBef>
              <a:buClr>
                <a:schemeClr val="accent4"/>
              </a:buClr>
              <a:buFont typeface="Wingdings" pitchFamily="2" charset="2"/>
              <a:buChar char="§"/>
            </a:pPr>
            <a:r>
              <a:rPr lang="en-US" sz="2000" dirty="0">
                <a:solidFill>
                  <a:srgbClr val="FAFBFF"/>
                </a:solidFill>
                <a:latin typeface="Lato"/>
                <a:cs typeface="Lato"/>
              </a:rPr>
              <a:t>We plan to deliver a series of talks on atheism under the title</a:t>
            </a:r>
          </a:p>
          <a:p>
            <a:pPr algn="ctr" hangingPunct="0">
              <a:spcBef>
                <a:spcPts val="900"/>
              </a:spcBef>
              <a:buClr>
                <a:schemeClr val="accent4"/>
              </a:buClr>
            </a:pPr>
            <a:r>
              <a:rPr lang="en-US" sz="2000" dirty="0">
                <a:solidFill>
                  <a:srgbClr val="FAFBFF"/>
                </a:solidFill>
                <a:latin typeface="Lato"/>
                <a:cs typeface="Lato"/>
              </a:rPr>
              <a:t> </a:t>
            </a:r>
            <a:r>
              <a:rPr lang="en-US" sz="2000" dirty="0">
                <a:solidFill>
                  <a:schemeClr val="accent4"/>
                </a:solidFill>
                <a:latin typeface="Lato"/>
                <a:cs typeface="Lato"/>
              </a:rPr>
              <a:t>FINDING GOD THROUGH REASON:    Countering New Atheists’ Narratives</a:t>
            </a:r>
          </a:p>
          <a:p>
            <a:pPr marL="342900" indent="-342900" algn="just" hangingPunct="0">
              <a:spcBef>
                <a:spcPts val="900"/>
              </a:spcBef>
              <a:buClr>
                <a:schemeClr val="accent4"/>
              </a:buClr>
              <a:buFont typeface="Wingdings" pitchFamily="2" charset="2"/>
              <a:buChar char="§"/>
            </a:pPr>
            <a:r>
              <a:rPr lang="en-US" sz="2000" dirty="0">
                <a:solidFill>
                  <a:schemeClr val="bg2"/>
                </a:solidFill>
                <a:latin typeface="Lato"/>
                <a:cs typeface="Lato"/>
              </a:rPr>
              <a:t>The talks will provide a broad treatment of the subject of atheism covering its development and adoption in the West as well as its propagation to the rest of the World with the aim to  have a better understanding of how its core ideas  came about; We hope this will help us to respond correctly to the new atheism</a:t>
            </a:r>
          </a:p>
        </p:txBody>
      </p:sp>
      <p:pic>
        <p:nvPicPr>
          <p:cNvPr id="6" name="Line-24"/>
          <p:cNvPicPr/>
          <p:nvPr/>
        </p:nvPicPr>
        <p:blipFill rotWithShape="1">
          <a:blip r:embed="rId5"/>
          <a:stretch>
            <a:fillRect/>
          </a:stretch>
        </p:blipFill>
        <p:spPr>
          <a:xfrm>
            <a:off x="303663" y="6492361"/>
            <a:ext cx="6688823" cy="95250"/>
          </a:xfrm>
          <a:prstGeom prst="rect">
            <a:avLst/>
          </a:prstGeom>
        </p:spPr>
      </p:pic>
    </p:spTree>
    <p:extLst>
      <p:ext uri="{BB962C8B-B14F-4D97-AF65-F5344CB8AC3E}">
        <p14:creationId xmlns:p14="http://schemas.microsoft.com/office/powerpoint/2010/main" val="1054045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sp>
        <p:nvSpPr>
          <p:cNvPr id="6" name="Body text copy">
            <a:extLst>
              <a:ext uri="{FF2B5EF4-FFF2-40B4-BE49-F238E27FC236}">
                <a16:creationId xmlns:a16="http://schemas.microsoft.com/office/drawing/2014/main" id="{7EBE09C4-E5F3-6C43-989A-924BBF30934E}"/>
              </a:ext>
            </a:extLst>
          </p:cNvPr>
          <p:cNvSpPr/>
          <p:nvPr/>
        </p:nvSpPr>
        <p:spPr>
          <a:xfrm>
            <a:off x="251746" y="3684379"/>
            <a:ext cx="2199229" cy="3219851"/>
          </a:xfrm>
          <a:prstGeom prst="rect">
            <a:avLst/>
          </a:prstGeom>
          <a:ln>
            <a:solidFill>
              <a:schemeClr val="accent4"/>
            </a:solidFill>
          </a:ln>
        </p:spPr>
        <p:txBody>
          <a:bodyPr spcFirstLastPara="0" lIns="95250" tIns="95250" rIns="95250" bIns="0" anchor="t"/>
          <a:lstStyle/>
          <a:p>
            <a:pPr algn="ctr" hangingPunct="0">
              <a:lnSpc>
                <a:spcPct val="100000"/>
              </a:lnSpc>
            </a:pPr>
            <a:r>
              <a:rPr lang="en-US" sz="2000" dirty="0">
                <a:solidFill>
                  <a:schemeClr val="bg2"/>
                </a:solidFill>
                <a:latin typeface="Roboto"/>
                <a:ea typeface="+mn-ea"/>
                <a:cs typeface="Roboto"/>
              </a:rPr>
              <a:t>DOUBTS, </a:t>
            </a:r>
            <a:r>
              <a:rPr lang="en-US" sz="2000" dirty="0">
                <a:solidFill>
                  <a:schemeClr val="bg2"/>
                </a:solidFill>
                <a:latin typeface="Roboto"/>
                <a:cs typeface="Roboto"/>
              </a:rPr>
              <a:t>S</a:t>
            </a:r>
            <a:r>
              <a:rPr lang="en-US" sz="2000" dirty="0">
                <a:solidFill>
                  <a:schemeClr val="bg2"/>
                </a:solidFill>
                <a:latin typeface="Roboto"/>
                <a:ea typeface="+mn-ea"/>
                <a:cs typeface="Roboto"/>
              </a:rPr>
              <a:t>KEPTICISM, </a:t>
            </a:r>
            <a:r>
              <a:rPr lang="en-US" sz="2000" dirty="0">
                <a:solidFill>
                  <a:schemeClr val="bg2"/>
                </a:solidFill>
                <a:latin typeface="Roboto"/>
                <a:cs typeface="Roboto"/>
              </a:rPr>
              <a:t>BREAK-AWAY FROM</a:t>
            </a:r>
            <a:r>
              <a:rPr lang="en-US" sz="2000" dirty="0">
                <a:solidFill>
                  <a:schemeClr val="bg2"/>
                </a:solidFill>
                <a:latin typeface="Roboto"/>
                <a:ea typeface="+mn-ea"/>
                <a:cs typeface="Roboto"/>
              </a:rPr>
              <a:t> </a:t>
            </a:r>
            <a:r>
              <a:rPr lang="en-US" sz="2000" dirty="0">
                <a:solidFill>
                  <a:schemeClr val="bg2"/>
                </a:solidFill>
                <a:latin typeface="Roboto"/>
                <a:cs typeface="Roboto"/>
              </a:rPr>
              <a:t>T</a:t>
            </a:r>
            <a:r>
              <a:rPr lang="en-US" sz="2000" dirty="0">
                <a:solidFill>
                  <a:schemeClr val="bg2"/>
                </a:solidFill>
                <a:latin typeface="Roboto"/>
                <a:ea typeface="+mn-ea"/>
                <a:cs typeface="Roboto"/>
              </a:rPr>
              <a:t>RADITION AND CHURCH AUTHORITY; ALL THIS WITHIN THE SHADOW OF REFORMATION MOVEMENT </a:t>
            </a:r>
          </a:p>
        </p:txBody>
      </p:sp>
      <p:sp>
        <p:nvSpPr>
          <p:cNvPr id="7" name="Body text copy">
            <a:extLst>
              <a:ext uri="{FF2B5EF4-FFF2-40B4-BE49-F238E27FC236}">
                <a16:creationId xmlns:a16="http://schemas.microsoft.com/office/drawing/2014/main" id="{7C048720-CABC-724B-B40F-A6FFE4A2ADF3}"/>
              </a:ext>
            </a:extLst>
          </p:cNvPr>
          <p:cNvSpPr/>
          <p:nvPr/>
        </p:nvSpPr>
        <p:spPr>
          <a:xfrm>
            <a:off x="104453" y="1857602"/>
            <a:ext cx="2771642" cy="899759"/>
          </a:xfrm>
          <a:prstGeom prst="rect">
            <a:avLst/>
          </a:prstGeom>
        </p:spPr>
        <p:txBody>
          <a:bodyPr spcFirstLastPara="0" lIns="95250" tIns="95250" rIns="95250" bIns="0" anchor="t"/>
          <a:lstStyle/>
          <a:p>
            <a:pPr algn="ctr" hangingPunct="0">
              <a:lnSpc>
                <a:spcPct val="100000"/>
              </a:lnSpc>
            </a:pPr>
            <a:r>
              <a:rPr lang="en-US" sz="2000" b="1" dirty="0">
                <a:solidFill>
                  <a:schemeClr val="bg2"/>
                </a:solidFill>
                <a:latin typeface="Roboto"/>
                <a:ea typeface="+mn-ea"/>
                <a:cs typeface="Roboto"/>
              </a:rPr>
              <a:t>BIRTH PANGS </a:t>
            </a:r>
          </a:p>
          <a:p>
            <a:pPr algn="ctr" hangingPunct="0">
              <a:lnSpc>
                <a:spcPct val="100000"/>
              </a:lnSpc>
            </a:pPr>
            <a:r>
              <a:rPr lang="en-US" sz="2000" b="1" dirty="0">
                <a:solidFill>
                  <a:schemeClr val="bg2"/>
                </a:solidFill>
                <a:latin typeface="Roboto"/>
                <a:ea typeface="+mn-ea"/>
                <a:cs typeface="Roboto"/>
              </a:rPr>
              <a:t>OF ATHEISM</a:t>
            </a:r>
          </a:p>
        </p:txBody>
      </p:sp>
      <p:sp>
        <p:nvSpPr>
          <p:cNvPr id="8" name="Body text copy">
            <a:extLst>
              <a:ext uri="{FF2B5EF4-FFF2-40B4-BE49-F238E27FC236}">
                <a16:creationId xmlns:a16="http://schemas.microsoft.com/office/drawing/2014/main" id="{5CCA576C-36AE-924A-A80D-22B658FA163B}"/>
              </a:ext>
            </a:extLst>
          </p:cNvPr>
          <p:cNvSpPr/>
          <p:nvPr/>
        </p:nvSpPr>
        <p:spPr>
          <a:xfrm>
            <a:off x="2617945" y="3684379"/>
            <a:ext cx="2466590" cy="3219852"/>
          </a:xfrm>
          <a:prstGeom prst="rect">
            <a:avLst/>
          </a:prstGeom>
          <a:ln>
            <a:solidFill>
              <a:schemeClr val="accent4"/>
            </a:solidFill>
          </a:ln>
        </p:spPr>
        <p:txBody>
          <a:bodyPr spcFirstLastPara="0" lIns="95250" tIns="95250" rIns="95250" bIns="0" anchor="t"/>
          <a:lstStyle/>
          <a:p>
            <a:pPr algn="ctr" hangingPunct="0">
              <a:lnSpc>
                <a:spcPct val="100000"/>
              </a:lnSpc>
            </a:pPr>
            <a:r>
              <a:rPr lang="en-US" dirty="0">
                <a:solidFill>
                  <a:srgbClr val="FFFFFF"/>
                </a:solidFill>
                <a:latin typeface="Roboto"/>
                <a:cs typeface="Roboto"/>
              </a:rPr>
              <a:t>DES</a:t>
            </a:r>
            <a:r>
              <a:rPr lang="en-US" sz="1800" dirty="0">
                <a:solidFill>
                  <a:srgbClr val="FFFFFF"/>
                </a:solidFill>
                <a:latin typeface="Roboto"/>
                <a:ea typeface="+mn-ea"/>
                <a:cs typeface="Roboto"/>
              </a:rPr>
              <a:t>ACRALIZED (</a:t>
            </a:r>
            <a:r>
              <a:rPr lang="en-US" sz="1800" i="1" dirty="0">
                <a:solidFill>
                  <a:srgbClr val="FFFFFF"/>
                </a:solidFill>
                <a:latin typeface="Roboto"/>
                <a:ea typeface="+mn-ea"/>
                <a:cs typeface="Roboto"/>
              </a:rPr>
              <a:t>SHIRK</a:t>
            </a:r>
            <a:r>
              <a:rPr lang="en-US" sz="1800" dirty="0">
                <a:solidFill>
                  <a:srgbClr val="FFFFFF"/>
                </a:solidFill>
                <a:latin typeface="Roboto"/>
                <a:ea typeface="+mn-ea"/>
                <a:cs typeface="Roboto"/>
              </a:rPr>
              <a:t>) THEORIES BY CHRISTIAN THINKERS ON EPISTEMOLOGY, ONTOLOGY, AND MORALITY THAT WERE MEANT TO RESTORE CONFIDENCE IN RELIGION, BUT CREATED A NEW SECULAR BASE THAT UNDERMINED IT</a:t>
            </a:r>
          </a:p>
        </p:txBody>
      </p:sp>
      <p:sp>
        <p:nvSpPr>
          <p:cNvPr id="9" name="Body text copy">
            <a:extLst>
              <a:ext uri="{FF2B5EF4-FFF2-40B4-BE49-F238E27FC236}">
                <a16:creationId xmlns:a16="http://schemas.microsoft.com/office/drawing/2014/main" id="{6AECB65C-2309-B747-BDCD-F5900E4D1D99}"/>
              </a:ext>
            </a:extLst>
          </p:cNvPr>
          <p:cNvSpPr/>
          <p:nvPr/>
        </p:nvSpPr>
        <p:spPr>
          <a:xfrm>
            <a:off x="2811252" y="1845975"/>
            <a:ext cx="2215693" cy="760877"/>
          </a:xfrm>
          <a:prstGeom prst="rect">
            <a:avLst/>
          </a:prstGeom>
        </p:spPr>
        <p:txBody>
          <a:bodyPr spcFirstLastPara="0" lIns="95250" tIns="95250" rIns="95250" bIns="0" anchor="t"/>
          <a:lstStyle/>
          <a:p>
            <a:pPr algn="ctr" hangingPunct="0">
              <a:lnSpc>
                <a:spcPct val="100000"/>
              </a:lnSpc>
            </a:pPr>
            <a:r>
              <a:rPr lang="en-US" sz="2000" b="1" dirty="0">
                <a:solidFill>
                  <a:schemeClr val="bg2"/>
                </a:solidFill>
                <a:latin typeface="Roboto"/>
                <a:ea typeface="+mn-ea"/>
                <a:cs typeface="Roboto"/>
              </a:rPr>
              <a:t>BIRTH OF </a:t>
            </a:r>
          </a:p>
          <a:p>
            <a:pPr algn="ctr" hangingPunct="0">
              <a:lnSpc>
                <a:spcPct val="100000"/>
              </a:lnSpc>
            </a:pPr>
            <a:r>
              <a:rPr lang="en-US" sz="2000" b="1" dirty="0">
                <a:solidFill>
                  <a:schemeClr val="bg2"/>
                </a:solidFill>
                <a:latin typeface="Roboto"/>
                <a:ea typeface="+mn-ea"/>
                <a:cs typeface="Roboto"/>
              </a:rPr>
              <a:t>ATHEISM</a:t>
            </a:r>
          </a:p>
        </p:txBody>
      </p:sp>
      <p:sp>
        <p:nvSpPr>
          <p:cNvPr id="10" name="Body text copy">
            <a:extLst>
              <a:ext uri="{FF2B5EF4-FFF2-40B4-BE49-F238E27FC236}">
                <a16:creationId xmlns:a16="http://schemas.microsoft.com/office/drawing/2014/main" id="{79A709D0-5E62-B14B-A772-6F28F221D79A}"/>
              </a:ext>
            </a:extLst>
          </p:cNvPr>
          <p:cNvSpPr/>
          <p:nvPr/>
        </p:nvSpPr>
        <p:spPr>
          <a:xfrm>
            <a:off x="10645330" y="3677403"/>
            <a:ext cx="2114073" cy="3230789"/>
          </a:xfrm>
          <a:prstGeom prst="rect">
            <a:avLst/>
          </a:prstGeom>
          <a:ln>
            <a:solidFill>
              <a:schemeClr val="accent4"/>
            </a:solidFill>
          </a:ln>
        </p:spPr>
        <p:txBody>
          <a:bodyPr spcFirstLastPara="0" lIns="95250" tIns="95250" rIns="95250" bIns="0" anchor="t"/>
          <a:lstStyle/>
          <a:p>
            <a:pPr algn="ctr" hangingPunct="0">
              <a:lnSpc>
                <a:spcPct val="100000"/>
              </a:lnSpc>
            </a:pPr>
            <a:r>
              <a:rPr lang="en-US" sz="1800" dirty="0">
                <a:solidFill>
                  <a:srgbClr val="FFFFFF"/>
                </a:solidFill>
                <a:latin typeface="Roboto"/>
                <a:ea typeface="+mn-ea"/>
                <a:cs typeface="Roboto"/>
              </a:rPr>
              <a:t>“NEW ATHEISM” IS POORLY REHASHING OF OLD ATHEISTIC IDEAS &amp; REFUTED ARGUMENTS;</a:t>
            </a:r>
            <a:r>
              <a:rPr lang="en-US" dirty="0">
                <a:solidFill>
                  <a:srgbClr val="FFFFFF"/>
                </a:solidFill>
                <a:latin typeface="Roboto"/>
                <a:cs typeface="Roboto"/>
              </a:rPr>
              <a:t> IT IGNORES PAST FAILURES; PLUNGED INTO MILITANT, CRAZY BIGOTRY, ARROGANCE, AND ISLAMOPHOBIA</a:t>
            </a:r>
            <a:endParaRPr lang="en-US" sz="1800" dirty="0">
              <a:solidFill>
                <a:srgbClr val="FFFFFF"/>
              </a:solidFill>
              <a:latin typeface="Roboto"/>
              <a:ea typeface="+mn-ea"/>
              <a:cs typeface="Roboto"/>
            </a:endParaRPr>
          </a:p>
        </p:txBody>
      </p:sp>
      <p:sp>
        <p:nvSpPr>
          <p:cNvPr id="11" name="Body text copy">
            <a:extLst>
              <a:ext uri="{FF2B5EF4-FFF2-40B4-BE49-F238E27FC236}">
                <a16:creationId xmlns:a16="http://schemas.microsoft.com/office/drawing/2014/main" id="{92247B33-265B-5D45-AB64-FDAB11236C87}"/>
              </a:ext>
            </a:extLst>
          </p:cNvPr>
          <p:cNvSpPr/>
          <p:nvPr/>
        </p:nvSpPr>
        <p:spPr>
          <a:xfrm>
            <a:off x="10561012" y="1833098"/>
            <a:ext cx="2198391" cy="773754"/>
          </a:xfrm>
          <a:prstGeom prst="rect">
            <a:avLst/>
          </a:prstGeom>
        </p:spPr>
        <p:txBody>
          <a:bodyPr spcFirstLastPara="0" lIns="95250" tIns="95250" rIns="95250" bIns="0" anchor="t"/>
          <a:lstStyle/>
          <a:p>
            <a:pPr algn="ctr" hangingPunct="0">
              <a:lnSpc>
                <a:spcPct val="100000"/>
              </a:lnSpc>
            </a:pPr>
            <a:r>
              <a:rPr lang="en-US" sz="2000" b="1" dirty="0">
                <a:solidFill>
                  <a:schemeClr val="bg2"/>
                </a:solidFill>
                <a:latin typeface="Roboto"/>
                <a:ea typeface="+mn-ea"/>
                <a:cs typeface="Roboto"/>
              </a:rPr>
              <a:t>RESUSCITATING DEAD BODY</a:t>
            </a:r>
          </a:p>
        </p:txBody>
      </p:sp>
      <p:sp>
        <p:nvSpPr>
          <p:cNvPr id="12" name="Body text copy">
            <a:extLst>
              <a:ext uri="{FF2B5EF4-FFF2-40B4-BE49-F238E27FC236}">
                <a16:creationId xmlns:a16="http://schemas.microsoft.com/office/drawing/2014/main" id="{930FC2D0-DC39-6E4C-9C2A-6F9FB7EB59AF}"/>
              </a:ext>
            </a:extLst>
          </p:cNvPr>
          <p:cNvSpPr/>
          <p:nvPr/>
        </p:nvSpPr>
        <p:spPr>
          <a:xfrm>
            <a:off x="5277509" y="3688340"/>
            <a:ext cx="2466589" cy="3219852"/>
          </a:xfrm>
          <a:prstGeom prst="rect">
            <a:avLst/>
          </a:prstGeom>
          <a:ln>
            <a:solidFill>
              <a:schemeClr val="accent4"/>
            </a:solidFill>
          </a:ln>
        </p:spPr>
        <p:txBody>
          <a:bodyPr spcFirstLastPara="0" lIns="95250" tIns="95250" rIns="95250" bIns="0" anchor="t"/>
          <a:lstStyle/>
          <a:p>
            <a:pPr algn="ctr" hangingPunct="0">
              <a:lnSpc>
                <a:spcPct val="100000"/>
              </a:lnSpc>
            </a:pPr>
            <a:r>
              <a:rPr lang="en-US" sz="1800" dirty="0">
                <a:solidFill>
                  <a:srgbClr val="FFFFFF"/>
                </a:solidFill>
                <a:latin typeface="Roboto"/>
                <a:ea typeface="+mn-ea"/>
                <a:cs typeface="Roboto"/>
              </a:rPr>
              <a:t>WITH SCIENTISM, DARWINISM &amp; SCIENCE OF COSMOLOGY TO EXPLAIN THE UNIVERSE AND LIFE, ATHEISTIC MODERNITY PARADIGM MATURED; THERE WAS NO NEED FOR GOD &amp; RELIGION; NOW OPEN ATTACKS &amp; BASHING ON RELIGIONS BEGAN</a:t>
            </a:r>
          </a:p>
        </p:txBody>
      </p:sp>
      <p:sp>
        <p:nvSpPr>
          <p:cNvPr id="13" name="Body text copy">
            <a:extLst>
              <a:ext uri="{FF2B5EF4-FFF2-40B4-BE49-F238E27FC236}">
                <a16:creationId xmlns:a16="http://schemas.microsoft.com/office/drawing/2014/main" id="{2EC3E434-CE10-964C-99D2-1B5508EB2D97}"/>
              </a:ext>
            </a:extLst>
          </p:cNvPr>
          <p:cNvSpPr/>
          <p:nvPr/>
        </p:nvSpPr>
        <p:spPr>
          <a:xfrm>
            <a:off x="5218800" y="1833098"/>
            <a:ext cx="2673357" cy="774800"/>
          </a:xfrm>
          <a:prstGeom prst="rect">
            <a:avLst/>
          </a:prstGeom>
        </p:spPr>
        <p:txBody>
          <a:bodyPr spcFirstLastPara="0" lIns="95250" tIns="95250" rIns="95250" bIns="0" anchor="t"/>
          <a:lstStyle/>
          <a:p>
            <a:pPr algn="ctr" hangingPunct="0">
              <a:lnSpc>
                <a:spcPct val="100000"/>
              </a:lnSpc>
            </a:pPr>
            <a:r>
              <a:rPr lang="en-US" sz="2000" b="1" dirty="0">
                <a:solidFill>
                  <a:schemeClr val="bg2"/>
                </a:solidFill>
                <a:latin typeface="Roboto"/>
                <a:ea typeface="+mn-ea"/>
                <a:cs typeface="Roboto"/>
              </a:rPr>
              <a:t>MATURATION </a:t>
            </a:r>
          </a:p>
          <a:p>
            <a:pPr algn="ctr" hangingPunct="0">
              <a:lnSpc>
                <a:spcPct val="100000"/>
              </a:lnSpc>
            </a:pPr>
            <a:r>
              <a:rPr lang="en-US" sz="2000" b="1" dirty="0">
                <a:solidFill>
                  <a:schemeClr val="bg2"/>
                </a:solidFill>
                <a:latin typeface="Roboto"/>
                <a:ea typeface="+mn-ea"/>
                <a:cs typeface="Roboto"/>
              </a:rPr>
              <a:t>OF ATHEISM</a:t>
            </a:r>
          </a:p>
        </p:txBody>
      </p:sp>
      <p:sp>
        <p:nvSpPr>
          <p:cNvPr id="14" name="Body text copy">
            <a:extLst>
              <a:ext uri="{FF2B5EF4-FFF2-40B4-BE49-F238E27FC236}">
                <a16:creationId xmlns:a16="http://schemas.microsoft.com/office/drawing/2014/main" id="{9ABF2B31-555A-BA40-A81D-1440E5E08A8E}"/>
              </a:ext>
            </a:extLst>
          </p:cNvPr>
          <p:cNvSpPr/>
          <p:nvPr/>
        </p:nvSpPr>
        <p:spPr>
          <a:xfrm>
            <a:off x="7892157" y="3677403"/>
            <a:ext cx="2586204" cy="3230790"/>
          </a:xfrm>
          <a:prstGeom prst="rect">
            <a:avLst/>
          </a:prstGeom>
          <a:ln>
            <a:solidFill>
              <a:schemeClr val="accent4"/>
            </a:solidFill>
          </a:ln>
        </p:spPr>
        <p:txBody>
          <a:bodyPr spcFirstLastPara="0" lIns="95250" tIns="95250" rIns="95250" bIns="0" anchor="t"/>
          <a:lstStyle/>
          <a:p>
            <a:pPr algn="ctr" hangingPunct="0">
              <a:lnSpc>
                <a:spcPct val="100000"/>
              </a:lnSpc>
            </a:pPr>
            <a:r>
              <a:rPr lang="en-US" dirty="0">
                <a:solidFill>
                  <a:srgbClr val="FFFFFF"/>
                </a:solidFill>
                <a:latin typeface="Roboto"/>
                <a:ea typeface="+mn-ea"/>
                <a:cs typeface="Roboto"/>
              </a:rPr>
              <a:t>FAILED PROMISE OF UTOPIA BY ATHEISTIC MODERNITY </a:t>
            </a:r>
            <a:r>
              <a:rPr lang="en-US" dirty="0">
                <a:solidFill>
                  <a:srgbClr val="FFFFFF"/>
                </a:solidFill>
                <a:latin typeface="Roboto"/>
                <a:cs typeface="Roboto"/>
              </a:rPr>
              <a:t>PARADIGMS</a:t>
            </a:r>
            <a:r>
              <a:rPr lang="en-US" dirty="0">
                <a:solidFill>
                  <a:srgbClr val="FFFFFF"/>
                </a:solidFill>
                <a:latin typeface="Roboto"/>
                <a:ea typeface="+mn-ea"/>
                <a:cs typeface="Roboto"/>
              </a:rPr>
              <a:t>; WORLD WARS; WMD; GENOCIDES; NAZISM &amp; FASCISM; PERPETUAL MILITARY CONFLICTS; ENVIRONMENTAL </a:t>
            </a:r>
            <a:r>
              <a:rPr lang="en-US" dirty="0">
                <a:solidFill>
                  <a:srgbClr val="FFFFFF"/>
                </a:solidFill>
                <a:latin typeface="Roboto"/>
                <a:cs typeface="Roboto"/>
              </a:rPr>
              <a:t>DISASTERS; TURNED TO POSTMODERNITY AND NIHILISTIC DISILLUSION</a:t>
            </a:r>
            <a:endParaRPr lang="en-US" dirty="0">
              <a:solidFill>
                <a:srgbClr val="FFFFFF"/>
              </a:solidFill>
              <a:latin typeface="Roboto"/>
              <a:ea typeface="+mn-ea"/>
              <a:cs typeface="Roboto"/>
            </a:endParaRPr>
          </a:p>
        </p:txBody>
      </p:sp>
      <p:sp>
        <p:nvSpPr>
          <p:cNvPr id="15" name="Body text copy">
            <a:extLst>
              <a:ext uri="{FF2B5EF4-FFF2-40B4-BE49-F238E27FC236}">
                <a16:creationId xmlns:a16="http://schemas.microsoft.com/office/drawing/2014/main" id="{529037D9-4D2E-114E-8DA1-44CBE80C1D60}"/>
              </a:ext>
            </a:extLst>
          </p:cNvPr>
          <p:cNvSpPr/>
          <p:nvPr/>
        </p:nvSpPr>
        <p:spPr>
          <a:xfrm>
            <a:off x="8086725" y="1834144"/>
            <a:ext cx="2205568" cy="773754"/>
          </a:xfrm>
          <a:prstGeom prst="rect">
            <a:avLst/>
          </a:prstGeom>
        </p:spPr>
        <p:txBody>
          <a:bodyPr spcFirstLastPara="0" lIns="95250" tIns="95250" rIns="95250" bIns="0" anchor="t"/>
          <a:lstStyle/>
          <a:p>
            <a:pPr algn="ctr" hangingPunct="0">
              <a:lnSpc>
                <a:spcPct val="100000"/>
              </a:lnSpc>
            </a:pPr>
            <a:r>
              <a:rPr lang="en-US" sz="2000" b="1" dirty="0">
                <a:solidFill>
                  <a:schemeClr val="bg2"/>
                </a:solidFill>
                <a:latin typeface="Roboto"/>
                <a:ea typeface="+mn-ea"/>
                <a:cs typeface="Roboto"/>
              </a:rPr>
              <a:t>DEATH OF ATHEISM</a:t>
            </a:r>
          </a:p>
        </p:txBody>
      </p:sp>
      <p:sp>
        <p:nvSpPr>
          <p:cNvPr id="17" name="Triangle 16">
            <a:extLst>
              <a:ext uri="{FF2B5EF4-FFF2-40B4-BE49-F238E27FC236}">
                <a16:creationId xmlns:a16="http://schemas.microsoft.com/office/drawing/2014/main" id="{61711A9D-D76E-EB48-9892-F62FDCC2A9E2}"/>
              </a:ext>
            </a:extLst>
          </p:cNvPr>
          <p:cNvSpPr/>
          <p:nvPr/>
        </p:nvSpPr>
        <p:spPr>
          <a:xfrm rot="10800000">
            <a:off x="978688" y="2791372"/>
            <a:ext cx="805781" cy="643534"/>
          </a:xfrm>
          <a:prstGeom prst="triangle">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OM">
              <a:solidFill>
                <a:schemeClr val="accent4"/>
              </a:solidFill>
            </a:endParaRPr>
          </a:p>
        </p:txBody>
      </p:sp>
      <p:sp>
        <p:nvSpPr>
          <p:cNvPr id="4" name="Rectangle 3">
            <a:extLst>
              <a:ext uri="{FF2B5EF4-FFF2-40B4-BE49-F238E27FC236}">
                <a16:creationId xmlns:a16="http://schemas.microsoft.com/office/drawing/2014/main" id="{5B8D5B13-422C-9443-AD36-0724CAB68D30}"/>
              </a:ext>
            </a:extLst>
          </p:cNvPr>
          <p:cNvSpPr/>
          <p:nvPr/>
        </p:nvSpPr>
        <p:spPr>
          <a:xfrm>
            <a:off x="744537" y="1320535"/>
            <a:ext cx="1542922" cy="369332"/>
          </a:xfrm>
          <a:prstGeom prst="rect">
            <a:avLst/>
          </a:prstGeom>
          <a:ln>
            <a:solidFill>
              <a:srgbClr val="207D8F"/>
            </a:solidFill>
          </a:ln>
        </p:spPr>
        <p:txBody>
          <a:bodyPr wrap="none">
            <a:spAutoFit/>
          </a:bodyPr>
          <a:lstStyle/>
          <a:p>
            <a:pPr algn="ctr" hangingPunct="0">
              <a:lnSpc>
                <a:spcPct val="100000"/>
              </a:lnSpc>
            </a:pPr>
            <a:r>
              <a:rPr lang="en-US" b="1" dirty="0">
                <a:solidFill>
                  <a:srgbClr val="207D8F"/>
                </a:solidFill>
                <a:latin typeface="Roboto"/>
                <a:cs typeface="Roboto"/>
              </a:rPr>
              <a:t>16</a:t>
            </a:r>
            <a:r>
              <a:rPr lang="en-US" b="1" baseline="30000" dirty="0">
                <a:solidFill>
                  <a:srgbClr val="207D8F"/>
                </a:solidFill>
                <a:latin typeface="Roboto"/>
                <a:cs typeface="Roboto"/>
              </a:rPr>
              <a:t>TH</a:t>
            </a:r>
            <a:r>
              <a:rPr lang="en-US" b="1" dirty="0">
                <a:solidFill>
                  <a:srgbClr val="207D8F"/>
                </a:solidFill>
                <a:latin typeface="Roboto"/>
                <a:cs typeface="Roboto"/>
              </a:rPr>
              <a:t> CENTURY</a:t>
            </a:r>
          </a:p>
        </p:txBody>
      </p:sp>
      <p:sp>
        <p:nvSpPr>
          <p:cNvPr id="26" name="Rectangle 25">
            <a:extLst>
              <a:ext uri="{FF2B5EF4-FFF2-40B4-BE49-F238E27FC236}">
                <a16:creationId xmlns:a16="http://schemas.microsoft.com/office/drawing/2014/main" id="{C194D334-0080-6542-B849-AB57C02CD50B}"/>
              </a:ext>
            </a:extLst>
          </p:cNvPr>
          <p:cNvSpPr/>
          <p:nvPr/>
        </p:nvSpPr>
        <p:spPr>
          <a:xfrm>
            <a:off x="3147636" y="1360192"/>
            <a:ext cx="1542923" cy="369332"/>
          </a:xfrm>
          <a:prstGeom prst="rect">
            <a:avLst/>
          </a:prstGeom>
          <a:ln>
            <a:solidFill>
              <a:srgbClr val="207D8F"/>
            </a:solidFill>
          </a:ln>
        </p:spPr>
        <p:txBody>
          <a:bodyPr wrap="none">
            <a:spAutoFit/>
          </a:bodyPr>
          <a:lstStyle/>
          <a:p>
            <a:pPr algn="ctr" hangingPunct="0">
              <a:lnSpc>
                <a:spcPct val="100000"/>
              </a:lnSpc>
            </a:pPr>
            <a:r>
              <a:rPr lang="en-US" b="1">
                <a:solidFill>
                  <a:srgbClr val="207D8F"/>
                </a:solidFill>
                <a:latin typeface="Roboto"/>
                <a:cs typeface="Roboto"/>
              </a:rPr>
              <a:t>17</a:t>
            </a:r>
            <a:r>
              <a:rPr lang="en-US" b="1" baseline="30000">
                <a:solidFill>
                  <a:srgbClr val="207D8F"/>
                </a:solidFill>
                <a:latin typeface="Roboto"/>
                <a:cs typeface="Roboto"/>
              </a:rPr>
              <a:t>TH</a:t>
            </a:r>
            <a:r>
              <a:rPr lang="en-US" b="1">
                <a:solidFill>
                  <a:srgbClr val="207D8F"/>
                </a:solidFill>
                <a:latin typeface="Roboto"/>
                <a:cs typeface="Roboto"/>
              </a:rPr>
              <a:t> CENTURY</a:t>
            </a:r>
          </a:p>
        </p:txBody>
      </p:sp>
      <p:sp>
        <p:nvSpPr>
          <p:cNvPr id="27" name="Rectangle 26">
            <a:extLst>
              <a:ext uri="{FF2B5EF4-FFF2-40B4-BE49-F238E27FC236}">
                <a16:creationId xmlns:a16="http://schemas.microsoft.com/office/drawing/2014/main" id="{48AA5942-881E-2D4D-BC08-32D5387F9903}"/>
              </a:ext>
            </a:extLst>
          </p:cNvPr>
          <p:cNvSpPr/>
          <p:nvPr/>
        </p:nvSpPr>
        <p:spPr>
          <a:xfrm>
            <a:off x="5445786" y="1364483"/>
            <a:ext cx="2219390" cy="369332"/>
          </a:xfrm>
          <a:prstGeom prst="rect">
            <a:avLst/>
          </a:prstGeom>
          <a:ln>
            <a:solidFill>
              <a:srgbClr val="207D8F"/>
            </a:solidFill>
          </a:ln>
        </p:spPr>
        <p:txBody>
          <a:bodyPr wrap="none">
            <a:spAutoFit/>
          </a:bodyPr>
          <a:lstStyle/>
          <a:p>
            <a:pPr algn="ctr" hangingPunct="0">
              <a:lnSpc>
                <a:spcPct val="100000"/>
              </a:lnSpc>
            </a:pPr>
            <a:r>
              <a:rPr lang="en-US" b="1">
                <a:solidFill>
                  <a:srgbClr val="207D8F"/>
                </a:solidFill>
                <a:latin typeface="Roboto"/>
                <a:cs typeface="Roboto"/>
              </a:rPr>
              <a:t>18</a:t>
            </a:r>
            <a:r>
              <a:rPr lang="en-US" b="1" baseline="30000">
                <a:solidFill>
                  <a:srgbClr val="207D8F"/>
                </a:solidFill>
                <a:latin typeface="Roboto"/>
                <a:cs typeface="Roboto"/>
              </a:rPr>
              <a:t>TH</a:t>
            </a:r>
            <a:r>
              <a:rPr lang="en-US" b="1">
                <a:solidFill>
                  <a:srgbClr val="207D8F"/>
                </a:solidFill>
                <a:latin typeface="Roboto"/>
                <a:cs typeface="Roboto"/>
              </a:rPr>
              <a:t> &amp; 19</a:t>
            </a:r>
            <a:r>
              <a:rPr lang="en-US" b="1" baseline="30000">
                <a:solidFill>
                  <a:srgbClr val="207D8F"/>
                </a:solidFill>
                <a:latin typeface="Roboto"/>
                <a:cs typeface="Roboto"/>
              </a:rPr>
              <a:t>TH</a:t>
            </a:r>
            <a:r>
              <a:rPr lang="en-US" b="1">
                <a:solidFill>
                  <a:srgbClr val="207D8F"/>
                </a:solidFill>
                <a:latin typeface="Roboto"/>
                <a:cs typeface="Roboto"/>
              </a:rPr>
              <a:t> CENTURY</a:t>
            </a:r>
          </a:p>
        </p:txBody>
      </p:sp>
      <p:sp>
        <p:nvSpPr>
          <p:cNvPr id="28" name="Rectangle 27">
            <a:extLst>
              <a:ext uri="{FF2B5EF4-FFF2-40B4-BE49-F238E27FC236}">
                <a16:creationId xmlns:a16="http://schemas.microsoft.com/office/drawing/2014/main" id="{2EEF6B00-8D53-AE40-ACE7-B2DC6F1AE013}"/>
              </a:ext>
            </a:extLst>
          </p:cNvPr>
          <p:cNvSpPr/>
          <p:nvPr/>
        </p:nvSpPr>
        <p:spPr>
          <a:xfrm>
            <a:off x="8418047" y="1356095"/>
            <a:ext cx="1542923" cy="369332"/>
          </a:xfrm>
          <a:prstGeom prst="rect">
            <a:avLst/>
          </a:prstGeom>
          <a:ln>
            <a:solidFill>
              <a:srgbClr val="207D8F"/>
            </a:solidFill>
          </a:ln>
        </p:spPr>
        <p:txBody>
          <a:bodyPr wrap="none">
            <a:spAutoFit/>
          </a:bodyPr>
          <a:lstStyle/>
          <a:p>
            <a:pPr algn="ctr" hangingPunct="0">
              <a:lnSpc>
                <a:spcPct val="100000"/>
              </a:lnSpc>
            </a:pPr>
            <a:r>
              <a:rPr lang="en-US" b="1">
                <a:solidFill>
                  <a:srgbClr val="207D8F"/>
                </a:solidFill>
                <a:latin typeface="Roboto"/>
                <a:cs typeface="Roboto"/>
              </a:rPr>
              <a:t>20</a:t>
            </a:r>
            <a:r>
              <a:rPr lang="en-US" b="1" baseline="30000">
                <a:solidFill>
                  <a:srgbClr val="207D8F"/>
                </a:solidFill>
                <a:latin typeface="Roboto"/>
                <a:cs typeface="Roboto"/>
              </a:rPr>
              <a:t>TH</a:t>
            </a:r>
            <a:r>
              <a:rPr lang="en-US" b="1">
                <a:solidFill>
                  <a:srgbClr val="207D8F"/>
                </a:solidFill>
                <a:latin typeface="Roboto"/>
                <a:cs typeface="Roboto"/>
              </a:rPr>
              <a:t> CENTURY</a:t>
            </a:r>
          </a:p>
        </p:txBody>
      </p:sp>
      <p:sp>
        <p:nvSpPr>
          <p:cNvPr id="29" name="Rectangle 28">
            <a:extLst>
              <a:ext uri="{FF2B5EF4-FFF2-40B4-BE49-F238E27FC236}">
                <a16:creationId xmlns:a16="http://schemas.microsoft.com/office/drawing/2014/main" id="{54D50913-8CF9-6E4F-99DB-A36F0BEBC570}"/>
              </a:ext>
            </a:extLst>
          </p:cNvPr>
          <p:cNvSpPr/>
          <p:nvPr/>
        </p:nvSpPr>
        <p:spPr>
          <a:xfrm>
            <a:off x="10925877" y="1364483"/>
            <a:ext cx="1515800" cy="369332"/>
          </a:xfrm>
          <a:prstGeom prst="rect">
            <a:avLst/>
          </a:prstGeom>
          <a:ln>
            <a:solidFill>
              <a:srgbClr val="207D8F"/>
            </a:solidFill>
          </a:ln>
        </p:spPr>
        <p:txBody>
          <a:bodyPr wrap="none">
            <a:spAutoFit/>
          </a:bodyPr>
          <a:lstStyle/>
          <a:p>
            <a:pPr algn="ctr" hangingPunct="0">
              <a:lnSpc>
                <a:spcPct val="100000"/>
              </a:lnSpc>
            </a:pPr>
            <a:r>
              <a:rPr lang="en-US" b="1">
                <a:solidFill>
                  <a:srgbClr val="207D8F"/>
                </a:solidFill>
                <a:latin typeface="Roboto"/>
                <a:cs typeface="Roboto"/>
              </a:rPr>
              <a:t>21</a:t>
            </a:r>
            <a:r>
              <a:rPr lang="en-US" b="1" baseline="30000">
                <a:solidFill>
                  <a:srgbClr val="207D8F"/>
                </a:solidFill>
                <a:latin typeface="Roboto"/>
                <a:cs typeface="Roboto"/>
              </a:rPr>
              <a:t>ST</a:t>
            </a:r>
            <a:r>
              <a:rPr lang="en-US" b="1">
                <a:solidFill>
                  <a:srgbClr val="207D8F"/>
                </a:solidFill>
                <a:latin typeface="Roboto"/>
                <a:cs typeface="Roboto"/>
              </a:rPr>
              <a:t> CENTURY</a:t>
            </a:r>
          </a:p>
        </p:txBody>
      </p:sp>
      <p:sp>
        <p:nvSpPr>
          <p:cNvPr id="30" name="Rectangle 29">
            <a:extLst>
              <a:ext uri="{FF2B5EF4-FFF2-40B4-BE49-F238E27FC236}">
                <a16:creationId xmlns:a16="http://schemas.microsoft.com/office/drawing/2014/main" id="{2B341FA1-DBFE-604F-80C3-A4596EC55C0E}"/>
              </a:ext>
            </a:extLst>
          </p:cNvPr>
          <p:cNvSpPr/>
          <p:nvPr/>
        </p:nvSpPr>
        <p:spPr>
          <a:xfrm>
            <a:off x="3147635" y="217237"/>
            <a:ext cx="6813335" cy="830997"/>
          </a:xfrm>
          <a:prstGeom prst="rect">
            <a:avLst/>
          </a:prstGeom>
          <a:ln>
            <a:noFill/>
          </a:ln>
        </p:spPr>
        <p:txBody>
          <a:bodyPr wrap="square">
            <a:spAutoFit/>
          </a:bodyPr>
          <a:lstStyle/>
          <a:p>
            <a:pPr algn="ctr" hangingPunct="0">
              <a:lnSpc>
                <a:spcPct val="100000"/>
              </a:lnSpc>
            </a:pPr>
            <a:r>
              <a:rPr lang="en-US" sz="2400" b="1" dirty="0">
                <a:solidFill>
                  <a:srgbClr val="207D8F"/>
                </a:solidFill>
                <a:latin typeface="Roboto"/>
                <a:cs typeface="Roboto"/>
              </a:rPr>
              <a:t>SUMMARY OF HISTORICAL DEVELOPMENT OF ATHEISM IN THE WEST</a:t>
            </a:r>
          </a:p>
        </p:txBody>
      </p:sp>
      <p:sp>
        <p:nvSpPr>
          <p:cNvPr id="31" name="Triangle 30">
            <a:extLst>
              <a:ext uri="{FF2B5EF4-FFF2-40B4-BE49-F238E27FC236}">
                <a16:creationId xmlns:a16="http://schemas.microsoft.com/office/drawing/2014/main" id="{D081BB06-B4EE-534F-8F39-1B286C7D1CD5}"/>
              </a:ext>
            </a:extLst>
          </p:cNvPr>
          <p:cNvSpPr/>
          <p:nvPr/>
        </p:nvSpPr>
        <p:spPr>
          <a:xfrm rot="10800000">
            <a:off x="11280886" y="2848179"/>
            <a:ext cx="805781" cy="643534"/>
          </a:xfrm>
          <a:prstGeom prst="triangle">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OM">
              <a:solidFill>
                <a:schemeClr val="accent4"/>
              </a:solidFill>
            </a:endParaRPr>
          </a:p>
        </p:txBody>
      </p:sp>
      <p:sp>
        <p:nvSpPr>
          <p:cNvPr id="32" name="Triangle 31">
            <a:extLst>
              <a:ext uri="{FF2B5EF4-FFF2-40B4-BE49-F238E27FC236}">
                <a16:creationId xmlns:a16="http://schemas.microsoft.com/office/drawing/2014/main" id="{368D503A-405C-3545-AD69-49DE3FD61F2A}"/>
              </a:ext>
            </a:extLst>
          </p:cNvPr>
          <p:cNvSpPr/>
          <p:nvPr/>
        </p:nvSpPr>
        <p:spPr>
          <a:xfrm rot="10800000">
            <a:off x="8786617" y="2797809"/>
            <a:ext cx="805781" cy="643534"/>
          </a:xfrm>
          <a:prstGeom prst="triangle">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OM">
              <a:solidFill>
                <a:schemeClr val="accent4"/>
              </a:solidFill>
            </a:endParaRPr>
          </a:p>
        </p:txBody>
      </p:sp>
      <p:sp>
        <p:nvSpPr>
          <p:cNvPr id="33" name="Triangle 32">
            <a:extLst>
              <a:ext uri="{FF2B5EF4-FFF2-40B4-BE49-F238E27FC236}">
                <a16:creationId xmlns:a16="http://schemas.microsoft.com/office/drawing/2014/main" id="{8649BC23-2391-7949-84EC-4E09525D7B01}"/>
              </a:ext>
            </a:extLst>
          </p:cNvPr>
          <p:cNvSpPr/>
          <p:nvPr/>
        </p:nvSpPr>
        <p:spPr>
          <a:xfrm rot="10800000">
            <a:off x="6190216" y="2797488"/>
            <a:ext cx="805781" cy="643534"/>
          </a:xfrm>
          <a:prstGeom prst="triangle">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OM">
              <a:solidFill>
                <a:schemeClr val="accent4"/>
              </a:solidFill>
            </a:endParaRPr>
          </a:p>
        </p:txBody>
      </p:sp>
      <p:sp>
        <p:nvSpPr>
          <p:cNvPr id="34" name="Triangle 33">
            <a:extLst>
              <a:ext uri="{FF2B5EF4-FFF2-40B4-BE49-F238E27FC236}">
                <a16:creationId xmlns:a16="http://schemas.microsoft.com/office/drawing/2014/main" id="{77E32508-B8A7-4A46-A4CB-13587E1BEB43}"/>
              </a:ext>
            </a:extLst>
          </p:cNvPr>
          <p:cNvSpPr/>
          <p:nvPr/>
        </p:nvSpPr>
        <p:spPr>
          <a:xfrm rot="10800000">
            <a:off x="3553265" y="2797488"/>
            <a:ext cx="805781" cy="643534"/>
          </a:xfrm>
          <a:prstGeom prst="triangle">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OM">
              <a:solidFill>
                <a:schemeClr val="accent4"/>
              </a:solidFill>
            </a:endParaRPr>
          </a:p>
        </p:txBody>
      </p:sp>
    </p:spTree>
    <p:extLst>
      <p:ext uri="{BB962C8B-B14F-4D97-AF65-F5344CB8AC3E}">
        <p14:creationId xmlns:p14="http://schemas.microsoft.com/office/powerpoint/2010/main" val="3869421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sp>
        <p:nvSpPr>
          <p:cNvPr id="10" name="Body text copy">
            <a:extLst>
              <a:ext uri="{FF2B5EF4-FFF2-40B4-BE49-F238E27FC236}">
                <a16:creationId xmlns:a16="http://schemas.microsoft.com/office/drawing/2014/main" id="{79A709D0-5E62-B14B-A772-6F28F221D79A}"/>
              </a:ext>
            </a:extLst>
          </p:cNvPr>
          <p:cNvSpPr/>
          <p:nvPr/>
        </p:nvSpPr>
        <p:spPr>
          <a:xfrm>
            <a:off x="391189" y="5186246"/>
            <a:ext cx="5679988" cy="1788712"/>
          </a:xfrm>
          <a:prstGeom prst="rect">
            <a:avLst/>
          </a:prstGeom>
          <a:ln>
            <a:solidFill>
              <a:schemeClr val="bg2"/>
            </a:solidFill>
          </a:ln>
        </p:spPr>
        <p:txBody>
          <a:bodyPr spcFirstLastPara="0" lIns="95250" tIns="95250" rIns="95250" bIns="0" anchor="t"/>
          <a:lstStyle/>
          <a:p>
            <a:pPr algn="just" hangingPunct="0">
              <a:lnSpc>
                <a:spcPct val="100000"/>
              </a:lnSpc>
              <a:spcBef>
                <a:spcPts val="1000"/>
              </a:spcBef>
              <a:buClr>
                <a:schemeClr val="bg2"/>
              </a:buClr>
            </a:pPr>
            <a:r>
              <a:rPr lang="en-US" sz="2000" dirty="0">
                <a:solidFill>
                  <a:schemeClr val="bg2"/>
                </a:solidFill>
                <a:latin typeface="Century Gothic" panose="020B0502020202020204" pitchFamily="34" charset="0"/>
                <a:cs typeface="Roboto"/>
              </a:rPr>
              <a:t>New Atheism is a term coined to describe the position pushed by the 21</a:t>
            </a:r>
            <a:r>
              <a:rPr lang="en-US" sz="2000" baseline="30000" dirty="0">
                <a:solidFill>
                  <a:schemeClr val="bg2"/>
                </a:solidFill>
                <a:latin typeface="Century Gothic" panose="020B0502020202020204" pitchFamily="34" charset="0"/>
                <a:cs typeface="Roboto"/>
              </a:rPr>
              <a:t>st</a:t>
            </a:r>
            <a:r>
              <a:rPr lang="en-US" sz="2000" dirty="0">
                <a:solidFill>
                  <a:schemeClr val="bg2"/>
                </a:solidFill>
                <a:latin typeface="Century Gothic" panose="020B0502020202020204" pitchFamily="34" charset="0"/>
                <a:cs typeface="Roboto"/>
              </a:rPr>
              <a:t> century atheists crowned by Sam Harris’ 2004 book is response to 9/11 attacks, “The End of Faith: Religion, Terror, &amp; the Future Reason”</a:t>
            </a:r>
          </a:p>
          <a:p>
            <a:pPr marL="342900" indent="-342900" algn="just" hangingPunct="0">
              <a:lnSpc>
                <a:spcPct val="100000"/>
              </a:lnSpc>
              <a:buClr>
                <a:schemeClr val="bg2"/>
              </a:buClr>
              <a:buFont typeface="Wingdings" pitchFamily="2" charset="2"/>
              <a:buChar char="§"/>
            </a:pPr>
            <a:endParaRPr lang="en-US" sz="2400" dirty="0">
              <a:solidFill>
                <a:srgbClr val="FFFFFF"/>
              </a:solidFill>
              <a:latin typeface="Roboto"/>
              <a:ea typeface="+mn-ea"/>
              <a:cs typeface="Roboto"/>
            </a:endParaRPr>
          </a:p>
          <a:p>
            <a:pPr marL="342900" indent="-342900" algn="just" hangingPunct="0">
              <a:lnSpc>
                <a:spcPct val="100000"/>
              </a:lnSpc>
              <a:buClr>
                <a:schemeClr val="bg2"/>
              </a:buClr>
              <a:buFont typeface="Wingdings" pitchFamily="2" charset="2"/>
              <a:buChar char="§"/>
            </a:pPr>
            <a:endParaRPr sz="2400" dirty="0">
              <a:solidFill>
                <a:srgbClr val="FFFFFF"/>
              </a:solidFill>
              <a:latin typeface="Roboto"/>
              <a:ea typeface="+mn-ea"/>
              <a:cs typeface="Roboto"/>
            </a:endParaRPr>
          </a:p>
        </p:txBody>
      </p:sp>
      <p:sp>
        <p:nvSpPr>
          <p:cNvPr id="30" name="Rectangle 29">
            <a:extLst>
              <a:ext uri="{FF2B5EF4-FFF2-40B4-BE49-F238E27FC236}">
                <a16:creationId xmlns:a16="http://schemas.microsoft.com/office/drawing/2014/main" id="{2B341FA1-DBFE-604F-80C3-A4596EC55C0E}"/>
              </a:ext>
            </a:extLst>
          </p:cNvPr>
          <p:cNvSpPr/>
          <p:nvPr/>
        </p:nvSpPr>
        <p:spPr>
          <a:xfrm>
            <a:off x="406801" y="179639"/>
            <a:ext cx="12213160" cy="584775"/>
          </a:xfrm>
          <a:prstGeom prst="rect">
            <a:avLst/>
          </a:prstGeom>
          <a:ln>
            <a:noFill/>
          </a:ln>
        </p:spPr>
        <p:txBody>
          <a:bodyPr wrap="square">
            <a:spAutoFit/>
          </a:bodyPr>
          <a:lstStyle/>
          <a:p>
            <a:pPr algn="ctr" hangingPunct="0">
              <a:lnSpc>
                <a:spcPct val="100000"/>
              </a:lnSpc>
            </a:pPr>
            <a:r>
              <a:rPr lang="en-US" sz="3200" b="1" dirty="0">
                <a:solidFill>
                  <a:srgbClr val="207D8F"/>
                </a:solidFill>
                <a:latin typeface="Century Gothic" panose="020B0502020202020204" pitchFamily="34" charset="0"/>
                <a:cs typeface="Roboto"/>
              </a:rPr>
              <a:t>NEW ATHEISM</a:t>
            </a:r>
            <a:endParaRPr lang="en-US" b="1" dirty="0">
              <a:solidFill>
                <a:srgbClr val="207D8F"/>
              </a:solidFill>
              <a:latin typeface="Century Gothic" panose="020B0502020202020204" pitchFamily="34" charset="0"/>
              <a:cs typeface="Roboto"/>
            </a:endParaRPr>
          </a:p>
        </p:txBody>
      </p:sp>
      <p:pic>
        <p:nvPicPr>
          <p:cNvPr id="5" name="Picture 4">
            <a:extLst>
              <a:ext uri="{FF2B5EF4-FFF2-40B4-BE49-F238E27FC236}">
                <a16:creationId xmlns:a16="http://schemas.microsoft.com/office/drawing/2014/main" id="{AA0FF684-2A5F-0F4A-9D17-6DA3F3E98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01" y="908917"/>
            <a:ext cx="2644743" cy="4201882"/>
          </a:xfrm>
          <a:prstGeom prst="rect">
            <a:avLst/>
          </a:prstGeom>
        </p:spPr>
      </p:pic>
      <p:pic>
        <p:nvPicPr>
          <p:cNvPr id="32" name="Picture 31" descr="A person wearing a suit and tie&#10;&#10;Description automatically generated">
            <a:extLst>
              <a:ext uri="{FF2B5EF4-FFF2-40B4-BE49-F238E27FC236}">
                <a16:creationId xmlns:a16="http://schemas.microsoft.com/office/drawing/2014/main" id="{3E9F31A3-B7AD-2847-AE3D-A386F9208EE7}"/>
              </a:ext>
            </a:extLst>
          </p:cNvPr>
          <p:cNvPicPr>
            <a:picLocks noChangeAspect="1"/>
          </p:cNvPicPr>
          <p:nvPr/>
        </p:nvPicPr>
        <p:blipFill rotWithShape="1">
          <a:blip r:embed="rId5">
            <a:extLst>
              <a:ext uri="{28A0092B-C50C-407E-A947-70E740481C1C}">
                <a14:useLocalDpi xmlns:a14="http://schemas.microsoft.com/office/drawing/2010/main" val="0"/>
              </a:ext>
            </a:extLst>
          </a:blip>
          <a:srcRect l="14152" r="20598" b="10593"/>
          <a:stretch/>
        </p:blipFill>
        <p:spPr>
          <a:xfrm>
            <a:off x="3136106" y="908917"/>
            <a:ext cx="2953062" cy="4201882"/>
          </a:xfrm>
          <a:prstGeom prst="rect">
            <a:avLst/>
          </a:prstGeom>
        </p:spPr>
      </p:pic>
      <p:sp>
        <p:nvSpPr>
          <p:cNvPr id="3" name="Rectangle 2">
            <a:extLst>
              <a:ext uri="{FF2B5EF4-FFF2-40B4-BE49-F238E27FC236}">
                <a16:creationId xmlns:a16="http://schemas.microsoft.com/office/drawing/2014/main" id="{81CC0F90-85EE-EE4F-9CA3-DCFEB26716BD}"/>
              </a:ext>
            </a:extLst>
          </p:cNvPr>
          <p:cNvSpPr/>
          <p:nvPr/>
        </p:nvSpPr>
        <p:spPr>
          <a:xfrm>
            <a:off x="6173730" y="843139"/>
            <a:ext cx="6464596" cy="6247864"/>
          </a:xfrm>
          <a:prstGeom prst="rect">
            <a:avLst/>
          </a:prstGeom>
        </p:spPr>
        <p:txBody>
          <a:bodyPr wrap="square">
            <a:spAutoFit/>
          </a:bodyPr>
          <a:lstStyle/>
          <a:p>
            <a:pPr marL="342900" indent="-342900" algn="just">
              <a:spcBef>
                <a:spcPts val="1200"/>
              </a:spcBef>
              <a:buFont typeface="Wingdings" pitchFamily="2" charset="2"/>
              <a:buChar char="§"/>
            </a:pPr>
            <a:r>
              <a:rPr lang="en-US" sz="2000" dirty="0">
                <a:latin typeface="Century Gothic" panose="020B0502020202020204" pitchFamily="34" charset="0"/>
              </a:rPr>
              <a:t>Based on a naturalist worldview - the physical world is all there is, rejecting all kind of “unseen”; Science is the the only means of understanding reality</a:t>
            </a:r>
          </a:p>
          <a:p>
            <a:pPr marL="342900" indent="-342900" algn="just">
              <a:spcBef>
                <a:spcPts val="1200"/>
              </a:spcBef>
              <a:buFont typeface="Wingdings" pitchFamily="2" charset="2"/>
              <a:buChar char="§"/>
            </a:pPr>
            <a:r>
              <a:rPr lang="en-US" sz="2000" dirty="0">
                <a:solidFill>
                  <a:schemeClr val="bg2"/>
                </a:solidFill>
                <a:latin typeface="Century Gothic" panose="020B0502020202020204" pitchFamily="34" charset="0"/>
              </a:rPr>
              <a:t>Projecting intellectualism and use of reason</a:t>
            </a:r>
          </a:p>
          <a:p>
            <a:pPr marL="342900" indent="-342900" algn="just">
              <a:spcBef>
                <a:spcPts val="1200"/>
              </a:spcBef>
              <a:buFont typeface="Wingdings" pitchFamily="2" charset="2"/>
              <a:buChar char="§"/>
            </a:pPr>
            <a:r>
              <a:rPr lang="en-US" sz="2000" dirty="0">
                <a:solidFill>
                  <a:schemeClr val="bg2"/>
                </a:solidFill>
                <a:latin typeface="Century Gothic" panose="020B0502020202020204" pitchFamily="34" charset="0"/>
              </a:rPr>
              <a:t>Morals and ethics are not from God or religion; Science can explain everything</a:t>
            </a:r>
          </a:p>
          <a:p>
            <a:pPr marL="342900" indent="-342900" algn="just">
              <a:spcBef>
                <a:spcPts val="1200"/>
              </a:spcBef>
              <a:buFont typeface="Wingdings" pitchFamily="2" charset="2"/>
              <a:buChar char="§"/>
            </a:pPr>
            <a:r>
              <a:rPr lang="en-US" sz="2000" dirty="0">
                <a:solidFill>
                  <a:schemeClr val="bg2"/>
                </a:solidFill>
                <a:latin typeface="Century Gothic" panose="020B0502020202020204" pitchFamily="34" charset="0"/>
              </a:rPr>
              <a:t>Faith is just a hypothesis (as making truth claims), must be empirically tested and be rejected on the grounds of insufficient evidence</a:t>
            </a:r>
          </a:p>
          <a:p>
            <a:pPr marL="342900" indent="-342900" algn="just">
              <a:spcBef>
                <a:spcPts val="1200"/>
              </a:spcBef>
              <a:buFont typeface="Wingdings" pitchFamily="2" charset="2"/>
              <a:buChar char="§"/>
            </a:pPr>
            <a:r>
              <a:rPr lang="en-US" sz="2000" dirty="0">
                <a:solidFill>
                  <a:schemeClr val="bg2"/>
                </a:solidFill>
                <a:latin typeface="Century Gothic" panose="020B0502020202020204" pitchFamily="34" charset="0"/>
              </a:rPr>
              <a:t>Religion is wrong, irrational, not needed, and should be banned; Islam is violent and dangerous; Must be defeated at any cost</a:t>
            </a:r>
          </a:p>
          <a:p>
            <a:pPr marL="342900" indent="-342900" algn="just">
              <a:spcBef>
                <a:spcPts val="1200"/>
              </a:spcBef>
              <a:buFont typeface="Wingdings" pitchFamily="2" charset="2"/>
              <a:buChar char="§"/>
            </a:pPr>
            <a:r>
              <a:rPr lang="en-US" sz="2000" dirty="0">
                <a:solidFill>
                  <a:schemeClr val="bg2"/>
                </a:solidFill>
                <a:latin typeface="Century Gothic" panose="020B0502020202020204" pitchFamily="34" charset="0"/>
              </a:rPr>
              <a:t>Societies should stop teaching children religion, because it fosters prejudice and violence</a:t>
            </a:r>
          </a:p>
          <a:p>
            <a:pPr marL="342900" indent="-342900" algn="just">
              <a:spcBef>
                <a:spcPts val="1200"/>
              </a:spcBef>
              <a:buFont typeface="Wingdings" pitchFamily="2" charset="2"/>
              <a:buChar char="§"/>
            </a:pPr>
            <a:r>
              <a:rPr lang="en-US" sz="2000" dirty="0">
                <a:solidFill>
                  <a:schemeClr val="bg2"/>
                </a:solidFill>
                <a:latin typeface="Century Gothic" panose="020B0502020202020204" pitchFamily="34" charset="0"/>
              </a:rPr>
              <a:t>Support military interventions to defeat religion when civilized world is under threat</a:t>
            </a:r>
          </a:p>
        </p:txBody>
      </p:sp>
    </p:spTree>
    <p:extLst>
      <p:ext uri="{BB962C8B-B14F-4D97-AF65-F5344CB8AC3E}">
        <p14:creationId xmlns:p14="http://schemas.microsoft.com/office/powerpoint/2010/main" val="285759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rcRect l="363" t="15611" r="363" b="546"/>
          <a:stretch>
            <a:fillRect/>
          </a:stretch>
        </a:blipFill>
        <a:effectLst/>
      </p:bgPr>
    </p:bg>
    <p:spTree>
      <p:nvGrpSpPr>
        <p:cNvPr id="1" name="slide 3"/>
        <p:cNvGrpSpPr/>
        <p:nvPr/>
      </p:nvGrpSpPr>
      <p:grpSpPr>
        <a:xfrm>
          <a:off x="0" y="0"/>
          <a:ext cx="0" cy="0"/>
          <a:chOff x="0" y="0"/>
          <a:chExt cx="0" cy="0"/>
        </a:xfrm>
      </p:grpSpPr>
      <p:sp>
        <p:nvSpPr>
          <p:cNvPr id="2" name="title copy"/>
          <p:cNvSpPr/>
          <p:nvPr/>
        </p:nvSpPr>
        <p:spPr>
          <a:xfrm>
            <a:off x="1042224" y="1299177"/>
            <a:ext cx="4244827" cy="752475"/>
          </a:xfrm>
          <a:prstGeom prst="rect">
            <a:avLst/>
          </a:prstGeom>
        </p:spPr>
        <p:txBody>
          <a:bodyPr spcFirstLastPara="1" lIns="0" tIns="0" rIns="0" bIns="0" anchor="t"/>
          <a:lstStyle/>
          <a:p>
            <a:pPr algn="l" hangingPunct="0">
              <a:lnSpc>
                <a:spcPct val="125000"/>
              </a:lnSpc>
            </a:pPr>
            <a:r>
              <a:rPr lang="en-US" sz="2550" dirty="0">
                <a:solidFill>
                  <a:srgbClr val="132B54"/>
                </a:solidFill>
                <a:latin typeface="Lato"/>
                <a:ea typeface="+mn-ea"/>
                <a:cs typeface="Lato"/>
              </a:rPr>
              <a:t>Finding God Through Reason:</a:t>
            </a:r>
          </a:p>
          <a:p>
            <a:pPr algn="l" hangingPunct="0">
              <a:lnSpc>
                <a:spcPct val="125000"/>
              </a:lnSpc>
            </a:pPr>
            <a:r>
              <a:rPr lang="en-US" sz="2000" dirty="0">
                <a:solidFill>
                  <a:srgbClr val="132B54"/>
                </a:solidFill>
                <a:latin typeface="Lato"/>
                <a:cs typeface="Lato"/>
              </a:rPr>
              <a:t>Countering New Atheists’ Narratives</a:t>
            </a:r>
            <a:endParaRPr sz="2000" dirty="0">
              <a:solidFill>
                <a:srgbClr val="132B54"/>
              </a:solidFill>
              <a:latin typeface="Lato"/>
              <a:ea typeface="+mn-ea"/>
              <a:cs typeface="Lato"/>
            </a:endParaRPr>
          </a:p>
        </p:txBody>
      </p:sp>
      <p:pic>
        <p:nvPicPr>
          <p:cNvPr id="3" name="arrow"/>
          <p:cNvPicPr/>
          <p:nvPr/>
        </p:nvPicPr>
        <p:blipFill rotWithShape="1">
          <a:blip r:embed="rId4"/>
          <a:stretch>
            <a:fillRect/>
          </a:stretch>
        </p:blipFill>
        <p:spPr>
          <a:xfrm>
            <a:off x="2104587" y="3429000"/>
            <a:ext cx="942975" cy="723900"/>
          </a:xfrm>
          <a:prstGeom prst="rect">
            <a:avLst/>
          </a:prstGeom>
        </p:spPr>
      </p:pic>
      <p:sp>
        <p:nvSpPr>
          <p:cNvPr id="4" name="title copy"/>
          <p:cNvSpPr/>
          <p:nvPr/>
        </p:nvSpPr>
        <p:spPr>
          <a:xfrm>
            <a:off x="3075253"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2</a:t>
            </a:r>
          </a:p>
        </p:txBody>
      </p:sp>
      <p:sp>
        <p:nvSpPr>
          <p:cNvPr id="5" name="title copy"/>
          <p:cNvSpPr/>
          <p:nvPr/>
        </p:nvSpPr>
        <p:spPr>
          <a:xfrm>
            <a:off x="579186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3</a:t>
            </a:r>
          </a:p>
        </p:txBody>
      </p:sp>
      <p:sp>
        <p:nvSpPr>
          <p:cNvPr id="6" name="title copy"/>
          <p:cNvSpPr/>
          <p:nvPr/>
        </p:nvSpPr>
        <p:spPr>
          <a:xfrm>
            <a:off x="39319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1</a:t>
            </a:r>
          </a:p>
        </p:txBody>
      </p:sp>
      <p:pic>
        <p:nvPicPr>
          <p:cNvPr id="7" name="arrow"/>
          <p:cNvPicPr/>
          <p:nvPr/>
        </p:nvPicPr>
        <p:blipFill rotWithShape="1">
          <a:blip r:embed="rId4"/>
          <a:stretch>
            <a:fillRect/>
          </a:stretch>
        </p:blipFill>
        <p:spPr>
          <a:xfrm>
            <a:off x="4763761" y="3426209"/>
            <a:ext cx="942975" cy="723900"/>
          </a:xfrm>
          <a:prstGeom prst="rect">
            <a:avLst/>
          </a:prstGeom>
        </p:spPr>
      </p:pic>
      <p:pic>
        <p:nvPicPr>
          <p:cNvPr id="8" name="circle"/>
          <p:cNvPicPr/>
          <p:nvPr/>
        </p:nvPicPr>
        <p:blipFill rotWithShape="1">
          <a:blip r:embed="rId5">
            <a:duotone>
              <a:prstClr val="black"/>
              <a:schemeClr val="accent6">
                <a:tint val="45000"/>
                <a:satMod val="400000"/>
              </a:schemeClr>
            </a:duotone>
          </a:blip>
          <a:stretch>
            <a:fillRect/>
          </a:stretch>
        </p:blipFill>
        <p:spPr>
          <a:xfrm>
            <a:off x="593220" y="3152775"/>
            <a:ext cx="1238250" cy="1238250"/>
          </a:xfrm>
          <a:prstGeom prst="rect">
            <a:avLst/>
          </a:prstGeom>
        </p:spPr>
      </p:pic>
      <p:pic>
        <p:nvPicPr>
          <p:cNvPr id="9" name="circle"/>
          <p:cNvPicPr/>
          <p:nvPr/>
        </p:nvPicPr>
        <p:blipFill rotWithShape="1">
          <a:blip r:embed="rId5">
            <a:duotone>
              <a:schemeClr val="accent6">
                <a:shade val="45000"/>
                <a:satMod val="135000"/>
              </a:schemeClr>
              <a:prstClr val="white"/>
            </a:duotone>
          </a:blip>
          <a:stretch>
            <a:fillRect/>
          </a:stretch>
        </p:blipFill>
        <p:spPr>
          <a:xfrm>
            <a:off x="3281104" y="3163568"/>
            <a:ext cx="1238250" cy="1238250"/>
          </a:xfrm>
          <a:prstGeom prst="rect">
            <a:avLst/>
          </a:prstGeom>
        </p:spPr>
      </p:pic>
      <p:pic>
        <p:nvPicPr>
          <p:cNvPr id="10" name="circle"/>
          <p:cNvPicPr/>
          <p:nvPr/>
        </p:nvPicPr>
        <p:blipFill rotWithShape="1">
          <a:blip r:embed="rId5">
            <a:duotone>
              <a:schemeClr val="accent6">
                <a:shade val="45000"/>
                <a:satMod val="135000"/>
              </a:schemeClr>
              <a:prstClr val="white"/>
            </a:duotone>
          </a:blip>
          <a:stretch>
            <a:fillRect/>
          </a:stretch>
        </p:blipFill>
        <p:spPr>
          <a:xfrm>
            <a:off x="5960714" y="3151703"/>
            <a:ext cx="1238250" cy="1238250"/>
          </a:xfrm>
          <a:prstGeom prst="rect">
            <a:avLst/>
          </a:prstGeom>
        </p:spPr>
      </p:pic>
      <p:sp>
        <p:nvSpPr>
          <p:cNvPr id="14" name="title copy"/>
          <p:cNvSpPr/>
          <p:nvPr/>
        </p:nvSpPr>
        <p:spPr>
          <a:xfrm>
            <a:off x="259057" y="4692982"/>
            <a:ext cx="2483289" cy="421625"/>
          </a:xfrm>
          <a:prstGeom prst="rect">
            <a:avLst/>
          </a:prstGeom>
        </p:spPr>
        <p:txBody>
          <a:bodyPr spcFirstLastPara="1" lIns="0" tIns="0" rIns="0" bIns="0" anchor="t"/>
          <a:lstStyle/>
          <a:p>
            <a:pPr hangingPunct="0">
              <a:lnSpc>
                <a:spcPct val="125000"/>
              </a:lnSpc>
            </a:pPr>
            <a:r>
              <a:rPr lang="en-US" sz="1800" i="1" dirty="0">
                <a:solidFill>
                  <a:srgbClr val="132B54"/>
                </a:solidFill>
                <a:latin typeface="Lato"/>
                <a:ea typeface="+mn-ea"/>
                <a:cs typeface="Lato"/>
              </a:rPr>
              <a:t>The Foundational Belief</a:t>
            </a:r>
            <a:endParaRPr sz="1800" i="1" dirty="0">
              <a:solidFill>
                <a:srgbClr val="132B54"/>
              </a:solidFill>
              <a:latin typeface="Lato"/>
              <a:ea typeface="+mn-ea"/>
              <a:cs typeface="Lato"/>
            </a:endParaRPr>
          </a:p>
        </p:txBody>
      </p:sp>
      <p:sp>
        <p:nvSpPr>
          <p:cNvPr id="15" name="title copy"/>
          <p:cNvSpPr/>
          <p:nvPr/>
        </p:nvSpPr>
        <p:spPr>
          <a:xfrm>
            <a:off x="1042224" y="472619"/>
            <a:ext cx="5524500" cy="752475"/>
          </a:xfrm>
          <a:prstGeom prst="rect">
            <a:avLst/>
          </a:prstGeom>
        </p:spPr>
        <p:txBody>
          <a:bodyPr spcFirstLastPara="1" lIns="0" tIns="0" rIns="0" bIns="0" anchor="t"/>
          <a:lstStyle/>
          <a:p>
            <a:pPr algn="l" hangingPunct="0">
              <a:lnSpc>
                <a:spcPct val="91667"/>
              </a:lnSpc>
              <a:spcBef>
                <a:spcPct val="3333"/>
              </a:spcBef>
            </a:pPr>
            <a:r>
              <a:rPr lang="en-US" sz="5400" dirty="0">
                <a:solidFill>
                  <a:srgbClr val="132B54"/>
                </a:solidFill>
                <a:latin typeface="Panefresco"/>
                <a:ea typeface="+mn-ea"/>
                <a:cs typeface="Panefresco"/>
              </a:rPr>
              <a:t>AGENDA</a:t>
            </a:r>
          </a:p>
        </p:txBody>
      </p:sp>
      <p:sp>
        <p:nvSpPr>
          <p:cNvPr id="16" name="title copy"/>
          <p:cNvSpPr/>
          <p:nvPr/>
        </p:nvSpPr>
        <p:spPr>
          <a:xfrm>
            <a:off x="8504488" y="2438400"/>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4</a:t>
            </a:r>
          </a:p>
        </p:txBody>
      </p:sp>
      <p:pic>
        <p:nvPicPr>
          <p:cNvPr id="17" name="arrow"/>
          <p:cNvPicPr/>
          <p:nvPr/>
        </p:nvPicPr>
        <p:blipFill rotWithShape="1">
          <a:blip r:embed="rId4"/>
          <a:stretch>
            <a:fillRect/>
          </a:stretch>
        </p:blipFill>
        <p:spPr>
          <a:xfrm>
            <a:off x="7495847" y="3432023"/>
            <a:ext cx="942975" cy="723900"/>
          </a:xfrm>
          <a:prstGeom prst="rect">
            <a:avLst/>
          </a:prstGeom>
        </p:spPr>
      </p:pic>
      <p:pic>
        <p:nvPicPr>
          <p:cNvPr id="18" name="circle"/>
          <p:cNvPicPr/>
          <p:nvPr/>
        </p:nvPicPr>
        <p:blipFill rotWithShape="1">
          <a:blip r:embed="rId5">
            <a:duotone>
              <a:schemeClr val="accent6">
                <a:shade val="45000"/>
                <a:satMod val="135000"/>
              </a:schemeClr>
              <a:prstClr val="white"/>
            </a:duotone>
          </a:blip>
          <a:stretch>
            <a:fillRect/>
          </a:stretch>
        </p:blipFill>
        <p:spPr>
          <a:xfrm>
            <a:off x="8703435" y="3157517"/>
            <a:ext cx="1238250" cy="1238250"/>
          </a:xfrm>
          <a:prstGeom prst="rect">
            <a:avLst/>
          </a:prstGeom>
        </p:spPr>
      </p:pic>
      <p:sp>
        <p:nvSpPr>
          <p:cNvPr id="20" name="title copy"/>
          <p:cNvSpPr/>
          <p:nvPr/>
        </p:nvSpPr>
        <p:spPr>
          <a:xfrm>
            <a:off x="2803762" y="4688773"/>
            <a:ext cx="2483289"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Islamic Concept of Fitrah</a:t>
            </a:r>
            <a:endParaRPr sz="1800" i="1">
              <a:solidFill>
                <a:srgbClr val="132B54"/>
              </a:solidFill>
              <a:latin typeface="Lato"/>
              <a:ea typeface="+mn-ea"/>
              <a:cs typeface="Lato"/>
            </a:endParaRPr>
          </a:p>
        </p:txBody>
      </p:sp>
      <p:sp>
        <p:nvSpPr>
          <p:cNvPr id="21" name="title copy"/>
          <p:cNvSpPr/>
          <p:nvPr/>
        </p:nvSpPr>
        <p:spPr>
          <a:xfrm>
            <a:off x="5509263" y="4710002"/>
            <a:ext cx="2100658" cy="485775"/>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Existence of God</a:t>
            </a:r>
            <a:endParaRPr sz="1800" i="1">
              <a:solidFill>
                <a:srgbClr val="132B54"/>
              </a:solidFill>
              <a:latin typeface="Lato"/>
              <a:ea typeface="+mn-ea"/>
              <a:cs typeface="Lato"/>
            </a:endParaRPr>
          </a:p>
        </p:txBody>
      </p:sp>
      <p:sp>
        <p:nvSpPr>
          <p:cNvPr id="22" name="title copy"/>
          <p:cNvSpPr/>
          <p:nvPr/>
        </p:nvSpPr>
        <p:spPr>
          <a:xfrm>
            <a:off x="8219100" y="4695825"/>
            <a:ext cx="1988288"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Oneness of God</a:t>
            </a:r>
            <a:endParaRPr sz="1800" i="1">
              <a:solidFill>
                <a:srgbClr val="132B54"/>
              </a:solidFill>
              <a:latin typeface="Lato"/>
              <a:ea typeface="+mn-ea"/>
              <a:cs typeface="Lato"/>
            </a:endParaRPr>
          </a:p>
        </p:txBody>
      </p:sp>
      <p:sp>
        <p:nvSpPr>
          <p:cNvPr id="23" name="title copy"/>
          <p:cNvSpPr/>
          <p:nvPr/>
        </p:nvSpPr>
        <p:spPr>
          <a:xfrm>
            <a:off x="5411972" y="6542781"/>
            <a:ext cx="2306153" cy="400050"/>
          </a:xfrm>
          <a:prstGeom prst="rect">
            <a:avLst/>
          </a:prstGeom>
        </p:spPr>
        <p:txBody>
          <a:bodyPr spcFirstLastPara="1" lIns="95250" tIns="128588" rIns="95250" bIns="0" anchor="t"/>
          <a:lstStyle/>
          <a:p>
            <a:pPr algn="l" hangingPunct="0">
              <a:lnSpc>
                <a:spcPct val="116667"/>
              </a:lnSpc>
            </a:pPr>
            <a:r>
              <a:rPr b="1" spc="150" dirty="0" err="1">
                <a:solidFill>
                  <a:srgbClr val="FFFFFB"/>
                </a:solidFill>
                <a:latin typeface="Lato Light"/>
                <a:ea typeface="+mn-ea"/>
                <a:cs typeface="Lato Light"/>
              </a:rPr>
              <a:t>www.</a:t>
            </a:r>
            <a:r>
              <a:rPr lang="en-US" b="1" spc="150" dirty="0" err="1">
                <a:solidFill>
                  <a:srgbClr val="FFFFFB"/>
                </a:solidFill>
                <a:latin typeface="Lato Light"/>
                <a:ea typeface="+mn-ea"/>
                <a:cs typeface="Lato Light"/>
              </a:rPr>
              <a:t>iicoman.om</a:t>
            </a:r>
            <a:endParaRPr b="1" spc="150" dirty="0">
              <a:solidFill>
                <a:srgbClr val="FFFFFB"/>
              </a:solidFill>
              <a:latin typeface="Lato Light"/>
              <a:ea typeface="+mn-ea"/>
              <a:cs typeface="Lato Light"/>
            </a:endParaRPr>
          </a:p>
        </p:txBody>
      </p:sp>
      <p:sp>
        <p:nvSpPr>
          <p:cNvPr id="24" name="title copy">
            <a:extLst>
              <a:ext uri="{FF2B5EF4-FFF2-40B4-BE49-F238E27FC236}">
                <a16:creationId xmlns:a16="http://schemas.microsoft.com/office/drawing/2014/main" id="{9B563948-0E4A-AC43-8785-879879D0CCDE}"/>
              </a:ext>
            </a:extLst>
          </p:cNvPr>
          <p:cNvSpPr/>
          <p:nvPr/>
        </p:nvSpPr>
        <p:spPr>
          <a:xfrm>
            <a:off x="11123664" y="2441942"/>
            <a:ext cx="1647825" cy="571500"/>
          </a:xfrm>
          <a:prstGeom prst="rect">
            <a:avLst/>
          </a:prstGeom>
        </p:spPr>
        <p:txBody>
          <a:bodyPr spcFirstLastPara="1" lIns="0" tIns="0" rIns="0" bIns="0" anchor="t"/>
          <a:lstStyle/>
          <a:p>
            <a:pPr algn="ctr" hangingPunct="0">
              <a:lnSpc>
                <a:spcPct val="125000"/>
              </a:lnSpc>
            </a:pPr>
            <a:r>
              <a:rPr lang="en-US" sz="3000" b="1">
                <a:solidFill>
                  <a:srgbClr val="FFFFFB"/>
                </a:solidFill>
                <a:latin typeface="Trebuchet MS"/>
                <a:ea typeface="+mn-ea"/>
                <a:cs typeface="Trebuchet MS"/>
              </a:rPr>
              <a:t>5</a:t>
            </a:r>
            <a:endParaRPr sz="3000" b="1">
              <a:solidFill>
                <a:srgbClr val="FFFFFB"/>
              </a:solidFill>
              <a:latin typeface="Trebuchet MS"/>
              <a:ea typeface="+mn-ea"/>
              <a:cs typeface="Trebuchet MS"/>
            </a:endParaRPr>
          </a:p>
        </p:txBody>
      </p:sp>
      <p:pic>
        <p:nvPicPr>
          <p:cNvPr id="25" name="arrow">
            <a:extLst>
              <a:ext uri="{FF2B5EF4-FFF2-40B4-BE49-F238E27FC236}">
                <a16:creationId xmlns:a16="http://schemas.microsoft.com/office/drawing/2014/main" id="{1BA82F59-23E3-0E4E-8C08-FD8C64950947}"/>
              </a:ext>
            </a:extLst>
          </p:cNvPr>
          <p:cNvPicPr/>
          <p:nvPr/>
        </p:nvPicPr>
        <p:blipFill rotWithShape="1">
          <a:blip r:embed="rId4"/>
          <a:stretch>
            <a:fillRect/>
          </a:stretch>
        </p:blipFill>
        <p:spPr>
          <a:xfrm>
            <a:off x="10178817" y="3435565"/>
            <a:ext cx="942975" cy="723900"/>
          </a:xfrm>
          <a:prstGeom prst="rect">
            <a:avLst/>
          </a:prstGeom>
        </p:spPr>
      </p:pic>
      <p:pic>
        <p:nvPicPr>
          <p:cNvPr id="26" name="circle">
            <a:extLst>
              <a:ext uri="{FF2B5EF4-FFF2-40B4-BE49-F238E27FC236}">
                <a16:creationId xmlns:a16="http://schemas.microsoft.com/office/drawing/2014/main" id="{B966E93A-9AC2-DB4A-9418-C49A20B07369}"/>
              </a:ext>
            </a:extLst>
          </p:cNvPr>
          <p:cNvPicPr/>
          <p:nvPr/>
        </p:nvPicPr>
        <p:blipFill rotWithShape="1">
          <a:blip r:embed="rId5">
            <a:duotone>
              <a:schemeClr val="accent6">
                <a:shade val="45000"/>
                <a:satMod val="135000"/>
              </a:schemeClr>
              <a:prstClr val="white"/>
            </a:duotone>
          </a:blip>
          <a:stretch>
            <a:fillRect/>
          </a:stretch>
        </p:blipFill>
        <p:spPr>
          <a:xfrm>
            <a:off x="11322611" y="3161059"/>
            <a:ext cx="1238250" cy="1238250"/>
          </a:xfrm>
          <a:prstGeom prst="rect">
            <a:avLst/>
          </a:prstGeom>
        </p:spPr>
      </p:pic>
      <p:sp>
        <p:nvSpPr>
          <p:cNvPr id="27" name="title copy">
            <a:extLst>
              <a:ext uri="{FF2B5EF4-FFF2-40B4-BE49-F238E27FC236}">
                <a16:creationId xmlns:a16="http://schemas.microsoft.com/office/drawing/2014/main" id="{DBDEB805-7083-5C40-9E6E-15229674D5E3}"/>
              </a:ext>
            </a:extLst>
          </p:cNvPr>
          <p:cNvSpPr/>
          <p:nvPr/>
        </p:nvSpPr>
        <p:spPr>
          <a:xfrm>
            <a:off x="10670831" y="4710002"/>
            <a:ext cx="2100658" cy="425834"/>
          </a:xfrm>
          <a:prstGeom prst="rect">
            <a:avLst/>
          </a:prstGeom>
        </p:spPr>
        <p:txBody>
          <a:bodyPr spcFirstLastPara="1" lIns="0" tIns="0" rIns="0" bIns="0" anchor="t"/>
          <a:lstStyle/>
          <a:p>
            <a:pPr algn="l" hangingPunct="0">
              <a:lnSpc>
                <a:spcPct val="125000"/>
              </a:lnSpc>
            </a:pPr>
            <a:r>
              <a:rPr lang="en-US" i="1">
                <a:solidFill>
                  <a:srgbClr val="132B54"/>
                </a:solidFill>
                <a:latin typeface="Lato"/>
                <a:cs typeface="Lato"/>
              </a:rPr>
              <a:t>The Attributes of God</a:t>
            </a:r>
            <a:endParaRPr sz="1800" i="1">
              <a:solidFill>
                <a:srgbClr val="132B54"/>
              </a:solidFill>
              <a:latin typeface="Lato"/>
              <a:ea typeface="+mn-ea"/>
              <a:cs typeface="Lato"/>
            </a:endParaRPr>
          </a:p>
        </p:txBody>
      </p:sp>
      <p:sp>
        <p:nvSpPr>
          <p:cNvPr id="11" name="Rectangle 10">
            <a:extLst>
              <a:ext uri="{FF2B5EF4-FFF2-40B4-BE49-F238E27FC236}">
                <a16:creationId xmlns:a16="http://schemas.microsoft.com/office/drawing/2014/main" id="{0DF8C784-0E54-584D-8010-41623E52DA5B}"/>
              </a:ext>
            </a:extLst>
          </p:cNvPr>
          <p:cNvSpPr/>
          <p:nvPr/>
        </p:nvSpPr>
        <p:spPr>
          <a:xfrm flipV="1">
            <a:off x="259057" y="5580225"/>
            <a:ext cx="2282124"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dirty="0"/>
          </a:p>
        </p:txBody>
      </p:sp>
      <p:sp>
        <p:nvSpPr>
          <p:cNvPr id="28" name="Rectangle 27">
            <a:extLst>
              <a:ext uri="{FF2B5EF4-FFF2-40B4-BE49-F238E27FC236}">
                <a16:creationId xmlns:a16="http://schemas.microsoft.com/office/drawing/2014/main" id="{59661F02-01C7-1040-98AD-CC6BE03ADDF0}"/>
              </a:ext>
            </a:extLst>
          </p:cNvPr>
          <p:cNvSpPr/>
          <p:nvPr/>
        </p:nvSpPr>
        <p:spPr>
          <a:xfrm flipV="1">
            <a:off x="2983001" y="5574452"/>
            <a:ext cx="4512845"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dirty="0"/>
          </a:p>
        </p:txBody>
      </p:sp>
      <p:sp>
        <p:nvSpPr>
          <p:cNvPr id="29" name="Rectangle 28">
            <a:extLst>
              <a:ext uri="{FF2B5EF4-FFF2-40B4-BE49-F238E27FC236}">
                <a16:creationId xmlns:a16="http://schemas.microsoft.com/office/drawing/2014/main" id="{5EB154A4-39CD-6E48-B2B3-B83008992E61}"/>
              </a:ext>
            </a:extLst>
          </p:cNvPr>
          <p:cNvSpPr/>
          <p:nvPr/>
        </p:nvSpPr>
        <p:spPr>
          <a:xfrm flipV="1">
            <a:off x="8325293" y="5517413"/>
            <a:ext cx="4235568"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dirty="0"/>
          </a:p>
        </p:txBody>
      </p:sp>
      <p:sp>
        <p:nvSpPr>
          <p:cNvPr id="12" name="Rectangle 11">
            <a:extLst>
              <a:ext uri="{FF2B5EF4-FFF2-40B4-BE49-F238E27FC236}">
                <a16:creationId xmlns:a16="http://schemas.microsoft.com/office/drawing/2014/main" id="{FD18AA43-637A-E243-9751-B4E1E3DFD28C}"/>
              </a:ext>
            </a:extLst>
          </p:cNvPr>
          <p:cNvSpPr/>
          <p:nvPr/>
        </p:nvSpPr>
        <p:spPr>
          <a:xfrm>
            <a:off x="663156" y="5872072"/>
            <a:ext cx="1098378" cy="401200"/>
          </a:xfrm>
          <a:prstGeom prst="rect">
            <a:avLst/>
          </a:prstGeom>
        </p:spPr>
        <p:txBody>
          <a:bodyPr wrap="none">
            <a:spAutoFit/>
          </a:bodyPr>
          <a:lstStyle/>
          <a:p>
            <a:pPr hangingPunct="0">
              <a:lnSpc>
                <a:spcPct val="125000"/>
              </a:lnSpc>
            </a:pPr>
            <a:r>
              <a:rPr lang="en-US" dirty="0">
                <a:solidFill>
                  <a:srgbClr val="132B54"/>
                </a:solidFill>
                <a:latin typeface="Lato"/>
                <a:cs typeface="Lato"/>
              </a:rPr>
              <a:t>Part One</a:t>
            </a:r>
          </a:p>
        </p:txBody>
      </p:sp>
      <p:sp>
        <p:nvSpPr>
          <p:cNvPr id="13" name="Rectangle 12">
            <a:extLst>
              <a:ext uri="{FF2B5EF4-FFF2-40B4-BE49-F238E27FC236}">
                <a16:creationId xmlns:a16="http://schemas.microsoft.com/office/drawing/2014/main" id="{31A24C2F-6396-CE49-95EF-05DA0B757DBB}"/>
              </a:ext>
            </a:extLst>
          </p:cNvPr>
          <p:cNvSpPr/>
          <p:nvPr/>
        </p:nvSpPr>
        <p:spPr>
          <a:xfrm>
            <a:off x="4519354" y="5883776"/>
            <a:ext cx="1112805" cy="401200"/>
          </a:xfrm>
          <a:prstGeom prst="rect">
            <a:avLst/>
          </a:prstGeom>
        </p:spPr>
        <p:txBody>
          <a:bodyPr wrap="none">
            <a:spAutoFit/>
          </a:bodyPr>
          <a:lstStyle/>
          <a:p>
            <a:pPr hangingPunct="0">
              <a:lnSpc>
                <a:spcPct val="125000"/>
              </a:lnSpc>
            </a:pPr>
            <a:r>
              <a:rPr lang="en-US" dirty="0">
                <a:solidFill>
                  <a:srgbClr val="132B54"/>
                </a:solidFill>
                <a:latin typeface="Lato"/>
                <a:cs typeface="Lato"/>
              </a:rPr>
              <a:t>Part Two</a:t>
            </a:r>
          </a:p>
        </p:txBody>
      </p:sp>
      <p:sp>
        <p:nvSpPr>
          <p:cNvPr id="19" name="Rectangle 18">
            <a:extLst>
              <a:ext uri="{FF2B5EF4-FFF2-40B4-BE49-F238E27FC236}">
                <a16:creationId xmlns:a16="http://schemas.microsoft.com/office/drawing/2014/main" id="{83D0760C-4287-3D45-87AF-B4916384C501}"/>
              </a:ext>
            </a:extLst>
          </p:cNvPr>
          <p:cNvSpPr/>
          <p:nvPr/>
        </p:nvSpPr>
        <p:spPr>
          <a:xfrm>
            <a:off x="9893888" y="5795265"/>
            <a:ext cx="1255472" cy="401200"/>
          </a:xfrm>
          <a:prstGeom prst="rect">
            <a:avLst/>
          </a:prstGeom>
        </p:spPr>
        <p:txBody>
          <a:bodyPr wrap="none">
            <a:spAutoFit/>
          </a:bodyPr>
          <a:lstStyle/>
          <a:p>
            <a:pPr hangingPunct="0">
              <a:lnSpc>
                <a:spcPct val="125000"/>
              </a:lnSpc>
            </a:pPr>
            <a:r>
              <a:rPr lang="en-US" dirty="0">
                <a:solidFill>
                  <a:srgbClr val="132B54"/>
                </a:solidFill>
                <a:latin typeface="Lato"/>
                <a:cs typeface="Lato"/>
              </a:rPr>
              <a:t>Part Three</a:t>
            </a:r>
          </a:p>
        </p:txBody>
      </p:sp>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212641" y="0"/>
            <a:ext cx="7159682"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What is Atheism?</a:t>
            </a:r>
            <a:endParaRPr sz="3600">
              <a:solidFill>
                <a:srgbClr val="F2A956"/>
              </a:solidFill>
              <a:latin typeface="Panefresco"/>
              <a:ea typeface="+mn-ea"/>
              <a:cs typeface="Panefresco"/>
            </a:endParaRPr>
          </a:p>
        </p:txBody>
      </p:sp>
      <p:sp>
        <p:nvSpPr>
          <p:cNvPr id="10" name="title copy"/>
          <p:cNvSpPr/>
          <p:nvPr/>
        </p:nvSpPr>
        <p:spPr>
          <a:xfrm>
            <a:off x="212641" y="441250"/>
            <a:ext cx="6874068" cy="6943921"/>
          </a:xfrm>
          <a:prstGeom prst="rect">
            <a:avLst/>
          </a:prstGeom>
        </p:spPr>
        <p:txBody>
          <a:bodyPr spcFirstLastPara="1" lIns="95250" tIns="128588" rIns="95250" bIns="0" anchor="t"/>
          <a:lstStyle/>
          <a:p>
            <a:pPr marL="342900" indent="-342900" algn="just" hangingPunct="0">
              <a:spcBef>
                <a:spcPts val="600"/>
              </a:spcBef>
              <a:buFont typeface="Wingdings" pitchFamily="2" charset="2"/>
              <a:buChar char="§"/>
            </a:pPr>
            <a:r>
              <a:rPr lang="en-US" sz="2000" dirty="0">
                <a:solidFill>
                  <a:srgbClr val="132B54"/>
                </a:solidFill>
                <a:latin typeface="Lato"/>
                <a:cs typeface="Lato"/>
              </a:rPr>
              <a:t>Theist (from “</a:t>
            </a:r>
            <a:r>
              <a:rPr lang="en-US" sz="2000" dirty="0" err="1">
                <a:solidFill>
                  <a:srgbClr val="132B54"/>
                </a:solidFill>
                <a:latin typeface="Lato"/>
                <a:cs typeface="Lato"/>
              </a:rPr>
              <a:t>theos</a:t>
            </a:r>
            <a:r>
              <a:rPr lang="en-US" sz="2000" dirty="0">
                <a:solidFill>
                  <a:srgbClr val="132B54"/>
                </a:solidFill>
                <a:latin typeface="Lato"/>
                <a:cs typeface="Lato"/>
              </a:rPr>
              <a:t>” in Greek) is someone who believes in a God or gods; </a:t>
            </a:r>
            <a:r>
              <a:rPr lang="en-US" sz="2000" dirty="0">
                <a:solidFill>
                  <a:srgbClr val="FF0000"/>
                </a:solidFill>
                <a:latin typeface="Lato"/>
                <a:cs typeface="Lato"/>
              </a:rPr>
              <a:t>A</a:t>
            </a:r>
            <a:r>
              <a:rPr lang="en-US" sz="2000" dirty="0">
                <a:solidFill>
                  <a:srgbClr val="132B54"/>
                </a:solidFill>
                <a:latin typeface="Lato"/>
                <a:cs typeface="Lato"/>
              </a:rPr>
              <a:t>theist is someone who “is </a:t>
            </a:r>
            <a:r>
              <a:rPr lang="en-US" sz="2000" dirty="0">
                <a:solidFill>
                  <a:srgbClr val="FF0000"/>
                </a:solidFill>
                <a:latin typeface="Lato"/>
                <a:cs typeface="Lato"/>
              </a:rPr>
              <a:t>NOT</a:t>
            </a:r>
            <a:r>
              <a:rPr lang="en-US" sz="2000" dirty="0">
                <a:solidFill>
                  <a:srgbClr val="132B54"/>
                </a:solidFill>
                <a:latin typeface="Lato"/>
                <a:cs typeface="Lato"/>
              </a:rPr>
              <a:t> a theist”, meaning who does not believe in a God or gods</a:t>
            </a:r>
          </a:p>
          <a:p>
            <a:pPr marL="342900" indent="-342900" algn="just" hangingPunct="0">
              <a:spcBef>
                <a:spcPts val="600"/>
              </a:spcBef>
              <a:buFont typeface="Wingdings" pitchFamily="2" charset="2"/>
              <a:buChar char="§"/>
            </a:pPr>
            <a:r>
              <a:rPr lang="en-US" sz="2000" dirty="0">
                <a:solidFill>
                  <a:srgbClr val="132B54"/>
                </a:solidFill>
                <a:latin typeface="Lato"/>
                <a:cs typeface="Lato"/>
              </a:rPr>
              <a:t>There are three scenarios of an atheist’s disbelief :</a:t>
            </a:r>
          </a:p>
          <a:p>
            <a:pPr marL="914400" lvl="1" indent="-457200" algn="just" hangingPunct="0">
              <a:spcBef>
                <a:spcPts val="600"/>
              </a:spcBef>
              <a:buFont typeface="+mj-lt"/>
              <a:buAutoNum type="arabicPeriod"/>
            </a:pPr>
            <a:r>
              <a:rPr lang="en-US" sz="2000" dirty="0">
                <a:solidFill>
                  <a:srgbClr val="132B54"/>
                </a:solidFill>
                <a:latin typeface="Lato"/>
                <a:cs typeface="Lato"/>
              </a:rPr>
              <a:t>Does it mean: the one who describes himself or herself as an atheist, has arguments in favor of atheism?</a:t>
            </a:r>
          </a:p>
          <a:p>
            <a:pPr marL="914400" lvl="1" indent="-457200" algn="just" hangingPunct="0">
              <a:spcBef>
                <a:spcPts val="600"/>
              </a:spcBef>
              <a:buFont typeface="+mj-lt"/>
              <a:buAutoNum type="arabicPeriod"/>
            </a:pPr>
            <a:r>
              <a:rPr lang="en-US" sz="2000" dirty="0">
                <a:solidFill>
                  <a:srgbClr val="132B54"/>
                </a:solidFill>
                <a:latin typeface="Lato"/>
                <a:cs typeface="Lato"/>
              </a:rPr>
              <a:t>Does it mean: the one who describes himself or herself as an atheist doesn’t have argument in favor of atheism, but is currently not convinced by any of the theistic arguments?</a:t>
            </a:r>
          </a:p>
          <a:p>
            <a:pPr marL="914400" lvl="1" indent="-457200" algn="just" hangingPunct="0">
              <a:spcBef>
                <a:spcPts val="600"/>
              </a:spcBef>
              <a:buFont typeface="+mj-lt"/>
              <a:buAutoNum type="arabicPeriod"/>
            </a:pPr>
            <a:r>
              <a:rPr lang="en-US" sz="2000" dirty="0">
                <a:solidFill>
                  <a:srgbClr val="132B54"/>
                </a:solidFill>
                <a:latin typeface="Lato"/>
                <a:cs typeface="Lato"/>
              </a:rPr>
              <a:t>Does it mean: the one who describes himself or herself as an atheist, is saying that just because made a conscious choice not to believe in any god?</a:t>
            </a:r>
          </a:p>
          <a:p>
            <a:pPr marL="457200" indent="-457200" algn="just" hangingPunct="0">
              <a:spcBef>
                <a:spcPts val="600"/>
              </a:spcBef>
              <a:buFont typeface="Wingdings" pitchFamily="2" charset="2"/>
              <a:buChar char="§"/>
            </a:pPr>
            <a:r>
              <a:rPr lang="en-US" sz="2000" dirty="0">
                <a:solidFill>
                  <a:srgbClr val="132B54"/>
                </a:solidFill>
                <a:latin typeface="Lato"/>
                <a:cs typeface="Lato"/>
              </a:rPr>
              <a:t>The </a:t>
            </a:r>
            <a:r>
              <a:rPr lang="en-US" sz="2000" dirty="0">
                <a:solidFill>
                  <a:srgbClr val="FF0000"/>
                </a:solidFill>
                <a:latin typeface="Lato"/>
                <a:cs typeface="Lato"/>
              </a:rPr>
              <a:t>1st position</a:t>
            </a:r>
            <a:r>
              <a:rPr lang="en-US" sz="2000" dirty="0">
                <a:solidFill>
                  <a:srgbClr val="132B54"/>
                </a:solidFill>
                <a:latin typeface="Lato"/>
                <a:cs typeface="Lato"/>
              </a:rPr>
              <a:t> makes a knowledge claim, therefore, must provide evidence; The </a:t>
            </a:r>
            <a:r>
              <a:rPr lang="en-US" sz="2000" dirty="0">
                <a:solidFill>
                  <a:srgbClr val="FF0000"/>
                </a:solidFill>
                <a:latin typeface="Lato"/>
                <a:cs typeface="Lato"/>
              </a:rPr>
              <a:t>2nd position</a:t>
            </a:r>
            <a:r>
              <a:rPr lang="en-US" sz="2000" dirty="0">
                <a:solidFill>
                  <a:srgbClr val="132B54"/>
                </a:solidFill>
                <a:latin typeface="Lato"/>
                <a:cs typeface="Lato"/>
              </a:rPr>
              <a:t> is more of agnostic, and there is a strong hope if presented with good argument(s); The </a:t>
            </a:r>
            <a:r>
              <a:rPr lang="en-US" sz="2000" dirty="0">
                <a:solidFill>
                  <a:srgbClr val="FF0000"/>
                </a:solidFill>
                <a:latin typeface="Lato"/>
                <a:cs typeface="Lato"/>
              </a:rPr>
              <a:t>3rd position</a:t>
            </a:r>
            <a:r>
              <a:rPr lang="en-US" sz="2000" dirty="0">
                <a:solidFill>
                  <a:srgbClr val="132B54"/>
                </a:solidFill>
                <a:latin typeface="Lato"/>
                <a:cs typeface="Lato"/>
              </a:rPr>
              <a:t> has irrational “blind” faith in atheism, and there is little hope, but discussion can focus on purpose of life and importance of religion</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7991843" y="665267"/>
            <a:ext cx="4341838" cy="5978560"/>
          </a:xfrm>
          <a:prstGeom prst="rect">
            <a:avLst/>
          </a:prstGeom>
        </p:spPr>
        <p:txBody>
          <a:bodyPr wrap="square">
            <a:spAutoFit/>
          </a:bodyPr>
          <a:lstStyle/>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Theism (belief in God) is a rational &amp; natural position; Atheism (not belief in God) is irrational &amp; unnatural position</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In the same way it’s rational &amp; natural to believe in the reality of the past or to believe in the law causality or to believe that other people have minds</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If you reject any of these propositions you are both irrational &amp; unnatural; Unnatural because that kind of cognitive position must be acquired, it doesn’t come naturally; </a:t>
            </a:r>
            <a:r>
              <a:rPr lang="en-US" dirty="0">
                <a:solidFill>
                  <a:schemeClr val="accent4"/>
                </a:solidFill>
                <a:latin typeface="Lato"/>
                <a:cs typeface="Lato"/>
              </a:rPr>
              <a:t>If you reject the reality of the past as an illusion in the mind, it is irrational &amp; unnatural</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Refer to many scientific studies from different disciplines on </a:t>
            </a:r>
            <a:r>
              <a:rPr lang="en-US" dirty="0">
                <a:solidFill>
                  <a:schemeClr val="accent4"/>
                </a:solidFill>
                <a:latin typeface="Lato"/>
                <a:cs typeface="Lato"/>
              </a:rPr>
              <a:t>“Why belief in God is natural?”</a:t>
            </a:r>
            <a:r>
              <a:rPr lang="en-US" dirty="0">
                <a:solidFill>
                  <a:schemeClr val="bg2"/>
                </a:solidFill>
                <a:latin typeface="Lato"/>
                <a:cs typeface="Lato"/>
              </a:rPr>
              <a:t> such as the work of Olivera </a:t>
            </a:r>
            <a:r>
              <a:rPr lang="en-US" dirty="0" err="1">
                <a:solidFill>
                  <a:schemeClr val="bg2"/>
                </a:solidFill>
                <a:latin typeface="Lato"/>
                <a:cs typeface="Lato"/>
              </a:rPr>
              <a:t>Petrovich</a:t>
            </a:r>
            <a:r>
              <a:rPr lang="en-US" dirty="0">
                <a:solidFill>
                  <a:schemeClr val="bg2"/>
                </a:solidFill>
                <a:latin typeface="Lato"/>
                <a:cs typeface="Lato"/>
              </a:rPr>
              <a:t>, Paul Bloom, Justin Barrett and Deborah </a:t>
            </a:r>
            <a:r>
              <a:rPr lang="en-US" dirty="0" err="1">
                <a:solidFill>
                  <a:schemeClr val="bg2"/>
                </a:solidFill>
                <a:latin typeface="Lato"/>
                <a:cs typeface="Lato"/>
              </a:rPr>
              <a:t>Klemen</a:t>
            </a:r>
            <a:r>
              <a:rPr lang="en-US" dirty="0">
                <a:solidFill>
                  <a:schemeClr val="bg2"/>
                </a:solidFill>
                <a:latin typeface="Lato"/>
                <a:cs typeface="Lato"/>
              </a:rPr>
              <a:t> </a:t>
            </a:r>
          </a:p>
        </p:txBody>
      </p:sp>
    </p:spTree>
    <p:extLst>
      <p:ext uri="{BB962C8B-B14F-4D97-AF65-F5344CB8AC3E}">
        <p14:creationId xmlns:p14="http://schemas.microsoft.com/office/powerpoint/2010/main" val="2618104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7"/>
          <a:stretch>
            <a:fillRect/>
          </a:stretch>
        </p:blipFill>
        <p:spPr>
          <a:xfrm>
            <a:off x="7372323" y="-76078"/>
            <a:ext cx="5715163" cy="7461250"/>
          </a:xfrm>
          <a:prstGeom prst="rect">
            <a:avLst/>
          </a:prstGeom>
        </p:spPr>
      </p:pic>
      <p:pic>
        <p:nvPicPr>
          <p:cNvPr id="3" name="Shape-1"/>
          <p:cNvPicPr/>
          <p:nvPr/>
        </p:nvPicPr>
        <p:blipFill rotWithShape="1">
          <a:blip r:embed="rId8"/>
          <a:stretch>
            <a:fillRect/>
          </a:stretch>
        </p:blipFill>
        <p:spPr>
          <a:xfrm>
            <a:off x="7858125" y="514350"/>
            <a:ext cx="4609274" cy="6283171"/>
          </a:xfrm>
          <a:prstGeom prst="rect">
            <a:avLst/>
          </a:prstGeom>
        </p:spPr>
      </p:pic>
      <p:sp>
        <p:nvSpPr>
          <p:cNvPr id="8" name="title copy"/>
          <p:cNvSpPr/>
          <p:nvPr/>
        </p:nvSpPr>
        <p:spPr>
          <a:xfrm>
            <a:off x="212641" y="0"/>
            <a:ext cx="7159682"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Islamic Understanding of Atheism</a:t>
            </a:r>
            <a:endParaRPr sz="3600">
              <a:solidFill>
                <a:srgbClr val="F2A956"/>
              </a:solidFill>
              <a:latin typeface="Panefresco"/>
              <a:ea typeface="+mn-ea"/>
              <a:cs typeface="Panefresco"/>
            </a:endParaRPr>
          </a:p>
        </p:txBody>
      </p:sp>
      <p:sp>
        <p:nvSpPr>
          <p:cNvPr id="10" name="title copy"/>
          <p:cNvSpPr/>
          <p:nvPr/>
        </p:nvSpPr>
        <p:spPr>
          <a:xfrm>
            <a:off x="212641" y="441251"/>
            <a:ext cx="6874068" cy="6870822"/>
          </a:xfrm>
          <a:prstGeom prst="rect">
            <a:avLst/>
          </a:prstGeom>
        </p:spPr>
        <p:txBody>
          <a:bodyPr spcFirstLastPara="1" lIns="95250" tIns="128588" rIns="95250" bIns="0" anchor="t"/>
          <a:lstStyle/>
          <a:p>
            <a:pPr marL="342900" indent="-342900" algn="just" hangingPunct="0">
              <a:spcBef>
                <a:spcPts val="600"/>
              </a:spcBef>
              <a:buFont typeface="Wingdings" pitchFamily="2" charset="2"/>
              <a:buChar char="§"/>
            </a:pPr>
            <a:r>
              <a:rPr lang="en-US" sz="2000" dirty="0">
                <a:solidFill>
                  <a:srgbClr val="132B54"/>
                </a:solidFill>
                <a:latin typeface="Lato"/>
                <a:cs typeface="Lato"/>
              </a:rPr>
              <a:t>The traditional Islamic term for atheism is “</a:t>
            </a:r>
            <a:r>
              <a:rPr lang="en-US" sz="2000" i="1" dirty="0" err="1">
                <a:solidFill>
                  <a:srgbClr val="132B54"/>
                </a:solidFill>
                <a:latin typeface="Lato"/>
                <a:cs typeface="Lato"/>
              </a:rPr>
              <a:t>Ilhad</a:t>
            </a:r>
            <a:r>
              <a:rPr lang="en-US" sz="2000" dirty="0">
                <a:solidFill>
                  <a:srgbClr val="132B54"/>
                </a:solidFill>
                <a:latin typeface="Lato"/>
                <a:cs typeface="Lato"/>
              </a:rPr>
              <a:t>”, which literally means “deviation”; It implies that atheism is a deviation of what is natural or atheism is unnatural</a:t>
            </a:r>
          </a:p>
          <a:p>
            <a:pPr marL="342900" indent="-342900" algn="just" hangingPunct="0">
              <a:spcBef>
                <a:spcPts val="600"/>
              </a:spcBef>
              <a:buFont typeface="Wingdings" pitchFamily="2" charset="2"/>
              <a:buChar char="§"/>
            </a:pPr>
            <a:r>
              <a:rPr lang="en-US" sz="2000" dirty="0">
                <a:solidFill>
                  <a:srgbClr val="132B54"/>
                </a:solidFill>
                <a:latin typeface="Lato"/>
                <a:cs typeface="Lato"/>
              </a:rPr>
              <a:t>This is in line with the Qur’anic and Prophetic teachings of “</a:t>
            </a:r>
            <a:r>
              <a:rPr lang="en-US" sz="2000" i="1" dirty="0">
                <a:solidFill>
                  <a:srgbClr val="132B54"/>
                </a:solidFill>
                <a:latin typeface="Lato"/>
                <a:cs typeface="Lato"/>
              </a:rPr>
              <a:t>Fitrah</a:t>
            </a:r>
            <a:r>
              <a:rPr lang="en-US" sz="2000" dirty="0">
                <a:solidFill>
                  <a:srgbClr val="132B54"/>
                </a:solidFill>
                <a:latin typeface="Lato"/>
                <a:cs typeface="Lato"/>
              </a:rPr>
              <a:t>” (that all human beings are born with an innate nature or state that acknowledges God and has affinity to worship Him); Therefore, theism is natural and atheism is unnatural (an aberration of the human psyche)</a:t>
            </a:r>
          </a:p>
          <a:p>
            <a:pPr marL="342900" indent="-342900" algn="just" hangingPunct="0">
              <a:spcBef>
                <a:spcPts val="600"/>
              </a:spcBef>
              <a:buFont typeface="Wingdings" pitchFamily="2" charset="2"/>
              <a:buChar char="§"/>
            </a:pPr>
            <a:r>
              <a:rPr lang="en-US" sz="2000" dirty="0">
                <a:solidFill>
                  <a:srgbClr val="132B54"/>
                </a:solidFill>
                <a:latin typeface="Lato"/>
                <a:cs typeface="Lato"/>
              </a:rPr>
              <a:t>The Islamic doctrine of </a:t>
            </a:r>
            <a:r>
              <a:rPr lang="en-US" sz="2000" i="1" dirty="0">
                <a:solidFill>
                  <a:srgbClr val="132B54"/>
                </a:solidFill>
                <a:latin typeface="Lato"/>
                <a:cs typeface="Lato"/>
              </a:rPr>
              <a:t>Tawhid</a:t>
            </a:r>
            <a:r>
              <a:rPr lang="en-US" sz="2000" dirty="0">
                <a:solidFill>
                  <a:srgbClr val="132B54"/>
                </a:solidFill>
                <a:latin typeface="Lato"/>
                <a:cs typeface="Lato"/>
              </a:rPr>
              <a:t> (the Oneness of God) considers any </a:t>
            </a:r>
            <a:r>
              <a:rPr lang="en-US" sz="2000" dirty="0">
                <a:latin typeface="Lato"/>
                <a:cs typeface="Lato"/>
              </a:rPr>
              <a:t>opposite </a:t>
            </a:r>
            <a:r>
              <a:rPr lang="en-US" sz="2000" dirty="0">
                <a:solidFill>
                  <a:srgbClr val="132B54"/>
                </a:solidFill>
                <a:latin typeface="Lato"/>
                <a:cs typeface="Lato"/>
              </a:rPr>
              <a:t>of </a:t>
            </a:r>
            <a:r>
              <a:rPr lang="en-US" sz="2000" i="1" dirty="0">
                <a:solidFill>
                  <a:srgbClr val="132B54"/>
                </a:solidFill>
                <a:latin typeface="Lato"/>
                <a:cs typeface="Lato"/>
              </a:rPr>
              <a:t>Tawhid</a:t>
            </a:r>
            <a:r>
              <a:rPr lang="en-US" sz="2000" dirty="0">
                <a:solidFill>
                  <a:srgbClr val="132B54"/>
                </a:solidFill>
                <a:latin typeface="Lato"/>
                <a:cs typeface="Lato"/>
              </a:rPr>
              <a:t> as </a:t>
            </a:r>
            <a:r>
              <a:rPr lang="en-US" sz="2000" i="1" dirty="0">
                <a:solidFill>
                  <a:srgbClr val="132B54"/>
                </a:solidFill>
                <a:latin typeface="Lato"/>
                <a:cs typeface="Lato"/>
              </a:rPr>
              <a:t>Shirk, </a:t>
            </a:r>
            <a:r>
              <a:rPr lang="en-US" sz="2000" dirty="0">
                <a:solidFill>
                  <a:srgbClr val="132B54"/>
                </a:solidFill>
                <a:latin typeface="Lato"/>
                <a:cs typeface="Lato"/>
              </a:rPr>
              <a:t>therefore, from Islamic point view, atheism is also a form of </a:t>
            </a:r>
            <a:r>
              <a:rPr lang="en-US" sz="2000" i="1" dirty="0">
                <a:solidFill>
                  <a:srgbClr val="132B54"/>
                </a:solidFill>
                <a:latin typeface="Lato"/>
                <a:cs typeface="Lato"/>
              </a:rPr>
              <a:t>Shirk</a:t>
            </a:r>
          </a:p>
          <a:p>
            <a:pPr marL="342900" indent="-342900" algn="just" hangingPunct="0">
              <a:spcBef>
                <a:spcPts val="600"/>
              </a:spcBef>
              <a:buFont typeface="Wingdings" pitchFamily="2" charset="2"/>
              <a:buChar char="§"/>
            </a:pPr>
            <a:r>
              <a:rPr lang="en-US" sz="2000" dirty="0">
                <a:solidFill>
                  <a:srgbClr val="132B54"/>
                </a:solidFill>
                <a:latin typeface="Lato"/>
                <a:cs typeface="Lato"/>
              </a:rPr>
              <a:t>It is not surprising that the Qur’an even though speaks about “</a:t>
            </a:r>
            <a:r>
              <a:rPr lang="en-US" sz="2000" i="1" dirty="0" err="1">
                <a:solidFill>
                  <a:srgbClr val="132B54"/>
                </a:solidFill>
                <a:latin typeface="Lato"/>
                <a:cs typeface="Lato"/>
              </a:rPr>
              <a:t>Ilhad</a:t>
            </a:r>
            <a:r>
              <a:rPr lang="en-US" sz="2000" i="1" dirty="0">
                <a:solidFill>
                  <a:srgbClr val="132B54"/>
                </a:solidFill>
                <a:latin typeface="Lato"/>
                <a:cs typeface="Lato"/>
              </a:rPr>
              <a:t>”</a:t>
            </a:r>
            <a:r>
              <a:rPr lang="en-US" sz="2000" dirty="0">
                <a:solidFill>
                  <a:srgbClr val="132B54"/>
                </a:solidFill>
                <a:latin typeface="Lato"/>
                <a:cs typeface="Lato"/>
              </a:rPr>
              <a:t> specifically in few places, but focuses much more on </a:t>
            </a:r>
            <a:r>
              <a:rPr lang="en-US" sz="2000" i="1" dirty="0">
                <a:solidFill>
                  <a:srgbClr val="132B54"/>
                </a:solidFill>
                <a:latin typeface="Lato"/>
                <a:cs typeface="Lato"/>
              </a:rPr>
              <a:t>Shirk; Shirk</a:t>
            </a:r>
            <a:r>
              <a:rPr lang="en-US" sz="2000" dirty="0">
                <a:solidFill>
                  <a:srgbClr val="132B54"/>
                </a:solidFill>
                <a:latin typeface="Lato"/>
                <a:cs typeface="Lato"/>
              </a:rPr>
              <a:t> is seen in the Qur’an as the major problem that drives humanity against submission to the will of God and against leading devotional life</a:t>
            </a:r>
          </a:p>
          <a:p>
            <a:pPr marL="342900" indent="-342900" algn="just" hangingPunct="0">
              <a:spcBef>
                <a:spcPts val="600"/>
              </a:spcBef>
              <a:buFont typeface="Wingdings" pitchFamily="2" charset="2"/>
              <a:buChar char="§"/>
            </a:pPr>
            <a:r>
              <a:rPr lang="en-US" sz="2000" dirty="0">
                <a:solidFill>
                  <a:srgbClr val="132B54"/>
                </a:solidFill>
                <a:latin typeface="Lato"/>
                <a:cs typeface="Lato"/>
              </a:rPr>
              <a:t>The Qur’an asserts that those who reject a Creator “are not certain” and describes those who reject Monotheism as “fools”, which implies that polytheists and by extension atheists are irrational and unwise</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7942521" y="584476"/>
            <a:ext cx="4412511" cy="6140142"/>
          </a:xfrm>
          <a:prstGeom prst="rect">
            <a:avLst/>
          </a:prstGeom>
        </p:spPr>
        <p:txBody>
          <a:bodyPr wrap="square">
            <a:spAutoFit/>
          </a:bodyPr>
          <a:lstStyle/>
          <a:p>
            <a:pPr marL="342900" indent="-342900" algn="just" hangingPunct="0">
              <a:lnSpc>
                <a:spcPct val="100000"/>
              </a:lnSpc>
              <a:spcBef>
                <a:spcPts val="600"/>
              </a:spcBef>
              <a:buClr>
                <a:schemeClr val="accent4"/>
              </a:buClr>
              <a:buFont typeface="Wingdings" pitchFamily="2" charset="2"/>
              <a:buChar char="§"/>
            </a:pPr>
            <a:r>
              <a:rPr lang="en-US" dirty="0">
                <a:solidFill>
                  <a:schemeClr val="bg2"/>
                </a:solidFill>
                <a:latin typeface="Lato"/>
                <a:cs typeface="Lato"/>
              </a:rPr>
              <a:t>Therefore, the Islamic description of atheism: It is an unnatural worldview based on uncertainty and irrationality; This definition of atheism is not neutral, because it assumes the existence of God - a Creator</a:t>
            </a:r>
          </a:p>
          <a:p>
            <a:pPr marL="342900" indent="-342900" algn="just" hangingPunct="0">
              <a:lnSpc>
                <a:spcPct val="100000"/>
              </a:lnSpc>
              <a:spcBef>
                <a:spcPts val="600"/>
              </a:spcBef>
              <a:buClr>
                <a:schemeClr val="accent4"/>
              </a:buClr>
              <a:buFont typeface="Wingdings" pitchFamily="2" charset="2"/>
              <a:buChar char="§"/>
            </a:pPr>
            <a:r>
              <a:rPr lang="en-US" dirty="0">
                <a:solidFill>
                  <a:schemeClr val="bg2"/>
                </a:solidFill>
                <a:latin typeface="Lato"/>
                <a:cs typeface="Lato"/>
              </a:rPr>
              <a:t>The Qur’an, thus, does not accept atheism to be the default position; The default position is theism</a:t>
            </a:r>
          </a:p>
          <a:p>
            <a:pPr marL="342900" indent="-342900" algn="just" hangingPunct="0">
              <a:lnSpc>
                <a:spcPct val="100000"/>
              </a:lnSpc>
              <a:spcBef>
                <a:spcPts val="600"/>
              </a:spcBef>
              <a:buClr>
                <a:schemeClr val="accent4"/>
              </a:buClr>
              <a:buFont typeface="Wingdings" pitchFamily="2" charset="2"/>
              <a:buChar char="§"/>
            </a:pPr>
            <a:r>
              <a:rPr lang="en-US" i="1" dirty="0">
                <a:solidFill>
                  <a:schemeClr val="bg2"/>
                </a:solidFill>
                <a:latin typeface="Lato"/>
                <a:cs typeface="Lato"/>
              </a:rPr>
              <a:t>Shirk</a:t>
            </a:r>
            <a:r>
              <a:rPr lang="en-US" dirty="0">
                <a:solidFill>
                  <a:schemeClr val="bg2"/>
                </a:solidFill>
                <a:latin typeface="Lato"/>
                <a:cs typeface="Lato"/>
              </a:rPr>
              <a:t> as an antithesis of </a:t>
            </a:r>
            <a:r>
              <a:rPr lang="en-US" i="1" dirty="0">
                <a:solidFill>
                  <a:schemeClr val="bg2"/>
                </a:solidFill>
                <a:latin typeface="Lato"/>
                <a:cs typeface="Lato"/>
              </a:rPr>
              <a:t>Tawhid, </a:t>
            </a:r>
            <a:r>
              <a:rPr lang="en-US" dirty="0">
                <a:solidFill>
                  <a:schemeClr val="bg2"/>
                </a:solidFill>
                <a:latin typeface="Lato"/>
                <a:cs typeface="Lato"/>
              </a:rPr>
              <a:t>can be committed in four areas: (1) </a:t>
            </a:r>
            <a:r>
              <a:rPr lang="en-US" i="1" dirty="0">
                <a:solidFill>
                  <a:schemeClr val="bg2"/>
                </a:solidFill>
                <a:latin typeface="Lato"/>
                <a:cs typeface="Lato"/>
              </a:rPr>
              <a:t>Shirk</a:t>
            </a:r>
            <a:r>
              <a:rPr lang="en-US" dirty="0">
                <a:solidFill>
                  <a:schemeClr val="bg2"/>
                </a:solidFill>
                <a:latin typeface="Lato"/>
                <a:cs typeface="Lato"/>
              </a:rPr>
              <a:t> of Divinity (</a:t>
            </a:r>
            <a:r>
              <a:rPr lang="en-US" i="1" dirty="0" err="1">
                <a:solidFill>
                  <a:schemeClr val="bg2"/>
                </a:solidFill>
                <a:latin typeface="Lato"/>
                <a:cs typeface="Lato"/>
              </a:rPr>
              <a:t>Uluhiyyah</a:t>
            </a:r>
            <a:r>
              <a:rPr lang="en-US" dirty="0">
                <a:solidFill>
                  <a:schemeClr val="bg2"/>
                </a:solidFill>
                <a:latin typeface="Lato"/>
                <a:cs typeface="Lato"/>
              </a:rPr>
              <a:t>); (2) </a:t>
            </a:r>
            <a:r>
              <a:rPr lang="en-US" i="1" dirty="0">
                <a:solidFill>
                  <a:schemeClr val="bg2"/>
                </a:solidFill>
                <a:latin typeface="Lato"/>
                <a:cs typeface="Lato"/>
              </a:rPr>
              <a:t>Shirk</a:t>
            </a:r>
            <a:r>
              <a:rPr lang="en-US" dirty="0">
                <a:solidFill>
                  <a:schemeClr val="bg2"/>
                </a:solidFill>
                <a:latin typeface="Lato"/>
                <a:cs typeface="Lato"/>
              </a:rPr>
              <a:t> of Lordship (</a:t>
            </a:r>
            <a:r>
              <a:rPr lang="en-US" i="1" dirty="0" err="1">
                <a:solidFill>
                  <a:schemeClr val="bg2"/>
                </a:solidFill>
                <a:latin typeface="Lato"/>
                <a:cs typeface="Lato"/>
              </a:rPr>
              <a:t>Rububiyyah</a:t>
            </a:r>
            <a:r>
              <a:rPr lang="en-US" dirty="0">
                <a:solidFill>
                  <a:schemeClr val="bg2"/>
                </a:solidFill>
                <a:latin typeface="Lato"/>
                <a:cs typeface="Lato"/>
              </a:rPr>
              <a:t>); (3) </a:t>
            </a:r>
            <a:r>
              <a:rPr lang="en-US" i="1" dirty="0">
                <a:solidFill>
                  <a:schemeClr val="bg2"/>
                </a:solidFill>
                <a:latin typeface="Lato"/>
                <a:cs typeface="Lato"/>
              </a:rPr>
              <a:t>Shirk</a:t>
            </a:r>
            <a:r>
              <a:rPr lang="en-US" dirty="0">
                <a:solidFill>
                  <a:schemeClr val="bg2"/>
                </a:solidFill>
                <a:latin typeface="Lato"/>
                <a:cs typeface="Lato"/>
              </a:rPr>
              <a:t> of Worship (</a:t>
            </a:r>
            <a:r>
              <a:rPr lang="en-US" i="1" dirty="0" err="1">
                <a:solidFill>
                  <a:schemeClr val="bg2"/>
                </a:solidFill>
                <a:latin typeface="Lato"/>
                <a:cs typeface="Lato"/>
              </a:rPr>
              <a:t>Ubudiyyah</a:t>
            </a:r>
            <a:r>
              <a:rPr lang="en-US" dirty="0">
                <a:solidFill>
                  <a:schemeClr val="bg2"/>
                </a:solidFill>
                <a:latin typeface="Lato"/>
                <a:cs typeface="Lato"/>
              </a:rPr>
              <a:t>); (4) </a:t>
            </a:r>
            <a:r>
              <a:rPr lang="en-US" i="1" dirty="0">
                <a:solidFill>
                  <a:schemeClr val="bg2"/>
                </a:solidFill>
                <a:latin typeface="Lato"/>
                <a:cs typeface="Lato"/>
              </a:rPr>
              <a:t>Shirk</a:t>
            </a:r>
            <a:r>
              <a:rPr lang="en-US" dirty="0">
                <a:solidFill>
                  <a:schemeClr val="bg2"/>
                </a:solidFill>
                <a:latin typeface="Lato"/>
                <a:cs typeface="Lato"/>
              </a:rPr>
              <a:t> of Attributes (</a:t>
            </a:r>
            <a:r>
              <a:rPr lang="en-US" i="1" dirty="0" err="1">
                <a:solidFill>
                  <a:schemeClr val="bg2"/>
                </a:solidFill>
                <a:latin typeface="Lato"/>
                <a:cs typeface="Lato"/>
              </a:rPr>
              <a:t>Asmaa</a:t>
            </a:r>
            <a:r>
              <a:rPr lang="en-US" dirty="0">
                <a:solidFill>
                  <a:schemeClr val="bg2"/>
                </a:solidFill>
                <a:latin typeface="Lato"/>
                <a:cs typeface="Lato"/>
              </a:rPr>
              <a:t> </a:t>
            </a:r>
            <a:r>
              <a:rPr lang="en-US" dirty="0" err="1">
                <a:solidFill>
                  <a:schemeClr val="bg2"/>
                </a:solidFill>
                <a:latin typeface="Lato"/>
                <a:cs typeface="Lato"/>
              </a:rPr>
              <a:t>wa</a:t>
            </a:r>
            <a:r>
              <a:rPr lang="en-US" dirty="0">
                <a:solidFill>
                  <a:schemeClr val="bg2"/>
                </a:solidFill>
                <a:latin typeface="Lato"/>
                <a:cs typeface="Lato"/>
              </a:rPr>
              <a:t> </a:t>
            </a:r>
            <a:r>
              <a:rPr lang="en-US" i="1" dirty="0" err="1">
                <a:solidFill>
                  <a:schemeClr val="bg2"/>
                </a:solidFill>
                <a:latin typeface="Lato"/>
                <a:cs typeface="Lato"/>
              </a:rPr>
              <a:t>Sifaat</a:t>
            </a:r>
            <a:r>
              <a:rPr lang="en-US" dirty="0">
                <a:solidFill>
                  <a:schemeClr val="bg2"/>
                </a:solidFill>
                <a:latin typeface="Lato"/>
                <a:cs typeface="Lato"/>
              </a:rPr>
              <a:t>)</a:t>
            </a:r>
          </a:p>
          <a:p>
            <a:pPr marL="342900" indent="-342900" algn="just" hangingPunct="0">
              <a:lnSpc>
                <a:spcPct val="100000"/>
              </a:lnSpc>
              <a:spcBef>
                <a:spcPts val="600"/>
              </a:spcBef>
              <a:buClr>
                <a:schemeClr val="accent4"/>
              </a:buClr>
              <a:buFont typeface="Wingdings" pitchFamily="2" charset="2"/>
              <a:buChar char="§"/>
            </a:pPr>
            <a:r>
              <a:rPr lang="en-US" dirty="0">
                <a:solidFill>
                  <a:schemeClr val="bg2"/>
                </a:solidFill>
                <a:latin typeface="Lato"/>
                <a:cs typeface="Lato"/>
              </a:rPr>
              <a:t>Atheists commits all the four </a:t>
            </a:r>
            <a:r>
              <a:rPr lang="en-US" i="1" dirty="0">
                <a:solidFill>
                  <a:schemeClr val="bg2"/>
                </a:solidFill>
                <a:latin typeface="Lato"/>
                <a:cs typeface="Lato"/>
              </a:rPr>
              <a:t>Shirk; </a:t>
            </a:r>
            <a:r>
              <a:rPr lang="en-US" dirty="0">
                <a:solidFill>
                  <a:schemeClr val="bg2"/>
                </a:solidFill>
                <a:latin typeface="Lato"/>
                <a:cs typeface="Lato"/>
              </a:rPr>
              <a:t>More obvious </a:t>
            </a:r>
            <a:r>
              <a:rPr lang="en-US" i="1" dirty="0">
                <a:solidFill>
                  <a:schemeClr val="bg2"/>
                </a:solidFill>
                <a:latin typeface="Lato"/>
                <a:cs typeface="Lato"/>
              </a:rPr>
              <a:t>Shirk</a:t>
            </a:r>
            <a:r>
              <a:rPr lang="en-US" dirty="0">
                <a:solidFill>
                  <a:schemeClr val="bg2"/>
                </a:solidFill>
                <a:latin typeface="Lato"/>
                <a:cs typeface="Lato"/>
              </a:rPr>
              <a:t> of Lordship &amp; Attributes by accrediting the origin of the universe and origin of life to other than God, and denying Him as the Creator &amp; Sustainer of the universe</a:t>
            </a:r>
          </a:p>
        </p:txBody>
      </p:sp>
      <p:pic>
        <p:nvPicPr>
          <p:cNvPr id="5" name="052036" descr="052036">
            <a:hlinkClick r:id="" action="ppaction://media"/>
            <a:extLst>
              <a:ext uri="{FF2B5EF4-FFF2-40B4-BE49-F238E27FC236}">
                <a16:creationId xmlns:a16="http://schemas.microsoft.com/office/drawing/2014/main" id="{C6E1B635-329C-D34F-9701-373829A563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12849" y="6653620"/>
            <a:ext cx="440658" cy="440658"/>
          </a:xfrm>
          <a:prstGeom prst="rect">
            <a:avLst/>
          </a:prstGeom>
        </p:spPr>
      </p:pic>
      <p:pic>
        <p:nvPicPr>
          <p:cNvPr id="6" name="002130" descr="002130">
            <a:hlinkClick r:id="" action="ppaction://media"/>
            <a:extLst>
              <a:ext uri="{FF2B5EF4-FFF2-40B4-BE49-F238E27FC236}">
                <a16:creationId xmlns:a16="http://schemas.microsoft.com/office/drawing/2014/main" id="{B2CAE5B4-E089-914F-830E-E0F01F341CC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218792" y="6663846"/>
            <a:ext cx="440658" cy="440658"/>
          </a:xfrm>
          <a:prstGeom prst="rect">
            <a:avLst/>
          </a:prstGeom>
        </p:spPr>
      </p:pic>
    </p:spTree>
    <p:extLst>
      <p:ext uri="{BB962C8B-B14F-4D97-AF65-F5344CB8AC3E}">
        <p14:creationId xmlns:p14="http://schemas.microsoft.com/office/powerpoint/2010/main" val="413508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212641" y="0"/>
            <a:ext cx="7159682" cy="882502"/>
          </a:xfrm>
          <a:prstGeom prst="rect">
            <a:avLst/>
          </a:prstGeom>
        </p:spPr>
        <p:txBody>
          <a:bodyPr spcFirstLastPara="1" lIns="95250" tIns="128588" rIns="95250" bIns="0" anchor="t"/>
          <a:lstStyle/>
          <a:p>
            <a:pPr algn="ctr" hangingPunct="0">
              <a:lnSpc>
                <a:spcPct val="91667"/>
              </a:lnSpc>
              <a:spcBef>
                <a:spcPct val="3333"/>
              </a:spcBef>
            </a:pPr>
            <a:r>
              <a:rPr lang="en-US" sz="3600" dirty="0">
                <a:solidFill>
                  <a:srgbClr val="F2A956"/>
                </a:solidFill>
                <a:latin typeface="Panefresco"/>
                <a:ea typeface="+mn-ea"/>
                <a:cs typeface="Panefresco"/>
              </a:rPr>
              <a:t>Atheism From Islamic Framework </a:t>
            </a:r>
            <a:endParaRPr sz="3600" dirty="0">
              <a:solidFill>
                <a:srgbClr val="F2A956"/>
              </a:solidFill>
              <a:latin typeface="Panefresco"/>
              <a:ea typeface="+mn-ea"/>
              <a:cs typeface="Panefresco"/>
            </a:endParaRPr>
          </a:p>
        </p:txBody>
      </p:sp>
      <p:sp>
        <p:nvSpPr>
          <p:cNvPr id="10" name="title copy"/>
          <p:cNvSpPr/>
          <p:nvPr/>
        </p:nvSpPr>
        <p:spPr>
          <a:xfrm>
            <a:off x="212640" y="441251"/>
            <a:ext cx="6943071" cy="6870822"/>
          </a:xfrm>
          <a:prstGeom prst="rect">
            <a:avLst/>
          </a:prstGeom>
        </p:spPr>
        <p:txBody>
          <a:bodyPr spcFirstLastPara="1" lIns="95250" tIns="128588" rIns="95250" bIns="0" anchor="t"/>
          <a:lstStyle/>
          <a:p>
            <a:pPr marL="342900" indent="-342900" algn="just" hangingPunct="0">
              <a:spcBef>
                <a:spcPts val="900"/>
              </a:spcBef>
              <a:buFont typeface="Wingdings" pitchFamily="2" charset="2"/>
              <a:buChar char="§"/>
            </a:pPr>
            <a:r>
              <a:rPr lang="en-US" sz="2000" dirty="0">
                <a:solidFill>
                  <a:srgbClr val="132B54"/>
                </a:solidFill>
                <a:latin typeface="Lato"/>
                <a:cs typeface="Lato"/>
              </a:rPr>
              <a:t>As a Muslim, the best way to approach atheism is to frame it in the Islamic frame of reference</a:t>
            </a:r>
          </a:p>
          <a:p>
            <a:pPr marL="342900" indent="-342900" algn="just" hangingPunct="0">
              <a:spcBef>
                <a:spcPts val="900"/>
              </a:spcBef>
              <a:buFont typeface="Wingdings" pitchFamily="2" charset="2"/>
              <a:buChar char="§"/>
            </a:pPr>
            <a:r>
              <a:rPr lang="en-US" sz="2000" dirty="0">
                <a:solidFill>
                  <a:srgbClr val="132B54"/>
                </a:solidFill>
                <a:latin typeface="Lato"/>
                <a:cs typeface="Lato"/>
              </a:rPr>
              <a:t>In the Islamic frame of reference, we have </a:t>
            </a:r>
            <a:r>
              <a:rPr lang="en-US" sz="2000" i="1" dirty="0">
                <a:solidFill>
                  <a:srgbClr val="132B54"/>
                </a:solidFill>
                <a:latin typeface="Lato"/>
                <a:cs typeface="Lato"/>
              </a:rPr>
              <a:t>TAWHID </a:t>
            </a:r>
            <a:r>
              <a:rPr lang="en-US" sz="2000" dirty="0">
                <a:solidFill>
                  <a:srgbClr val="132B54"/>
                </a:solidFill>
                <a:latin typeface="Lato"/>
                <a:cs typeface="Lato"/>
              </a:rPr>
              <a:t>and we have </a:t>
            </a:r>
            <a:r>
              <a:rPr lang="en-US" sz="2000" i="1" dirty="0">
                <a:solidFill>
                  <a:srgbClr val="132B54"/>
                </a:solidFill>
                <a:latin typeface="Lato"/>
                <a:cs typeface="Lato"/>
              </a:rPr>
              <a:t>SHIRK</a:t>
            </a:r>
            <a:r>
              <a:rPr lang="en-US" sz="2000" dirty="0">
                <a:solidFill>
                  <a:srgbClr val="132B54"/>
                </a:solidFill>
                <a:latin typeface="Lato"/>
                <a:cs typeface="Lato"/>
              </a:rPr>
              <a:t>, which is opposite to </a:t>
            </a:r>
            <a:r>
              <a:rPr lang="en-US" sz="2000" i="1" dirty="0">
                <a:solidFill>
                  <a:srgbClr val="132B54"/>
                </a:solidFill>
                <a:latin typeface="Lato"/>
                <a:cs typeface="Lato"/>
              </a:rPr>
              <a:t>Tawhid</a:t>
            </a:r>
          </a:p>
          <a:p>
            <a:pPr marL="342900" indent="-342900" algn="just" hangingPunct="0">
              <a:spcBef>
                <a:spcPts val="900"/>
              </a:spcBef>
              <a:buFont typeface="Wingdings" pitchFamily="2" charset="2"/>
              <a:buChar char="§"/>
            </a:pPr>
            <a:r>
              <a:rPr lang="en-US" sz="2000" i="1" dirty="0">
                <a:solidFill>
                  <a:srgbClr val="132B54"/>
                </a:solidFill>
                <a:latin typeface="Lato"/>
                <a:cs typeface="Lato"/>
              </a:rPr>
              <a:t>Tawhid</a:t>
            </a:r>
            <a:r>
              <a:rPr lang="en-US" sz="2000" dirty="0">
                <a:solidFill>
                  <a:srgbClr val="132B54"/>
                </a:solidFill>
                <a:latin typeface="Lato"/>
                <a:cs typeface="Lato"/>
              </a:rPr>
              <a:t> is unique to Islam and it is what distinguishes Islam from all other religions, systems of belief, creeds, theologies, philosophies and ideologies – which all carry some form of </a:t>
            </a:r>
            <a:r>
              <a:rPr lang="en-US" sz="2000" i="1" dirty="0">
                <a:solidFill>
                  <a:srgbClr val="132B54"/>
                </a:solidFill>
                <a:latin typeface="Lato"/>
                <a:cs typeface="Lato"/>
              </a:rPr>
              <a:t>Shirk, </a:t>
            </a:r>
            <a:r>
              <a:rPr lang="en-US" sz="2000" dirty="0">
                <a:solidFill>
                  <a:srgbClr val="132B54"/>
                </a:solidFill>
                <a:latin typeface="Lato"/>
                <a:cs typeface="Lato"/>
              </a:rPr>
              <a:t>in one way or another</a:t>
            </a:r>
          </a:p>
          <a:p>
            <a:pPr marL="342900" indent="-342900" algn="just" hangingPunct="0">
              <a:spcBef>
                <a:spcPts val="900"/>
              </a:spcBef>
              <a:buFont typeface="Wingdings" pitchFamily="2" charset="2"/>
              <a:buChar char="§"/>
            </a:pPr>
            <a:r>
              <a:rPr lang="en-US" sz="2000" dirty="0">
                <a:solidFill>
                  <a:srgbClr val="132B54"/>
                </a:solidFill>
                <a:latin typeface="Lato"/>
                <a:cs typeface="Lato"/>
              </a:rPr>
              <a:t>What atheists present to public as a common framing is the </a:t>
            </a:r>
            <a:r>
              <a:rPr lang="en-US" sz="2000" dirty="0">
                <a:solidFill>
                  <a:srgbClr val="FF0000"/>
                </a:solidFill>
                <a:latin typeface="Lato"/>
                <a:cs typeface="Lato"/>
              </a:rPr>
              <a:t>Singularity of Atheism vs Multiplicity of Religions</a:t>
            </a:r>
          </a:p>
          <a:p>
            <a:pPr marL="342900" indent="-342900" algn="just" hangingPunct="0">
              <a:spcBef>
                <a:spcPts val="900"/>
              </a:spcBef>
              <a:buFont typeface="Wingdings" pitchFamily="2" charset="2"/>
              <a:buChar char="§"/>
            </a:pPr>
            <a:r>
              <a:rPr lang="en-US" sz="2000" dirty="0">
                <a:solidFill>
                  <a:srgbClr val="132B54"/>
                </a:solidFill>
                <a:latin typeface="Lato"/>
                <a:cs typeface="Lato"/>
              </a:rPr>
              <a:t>With the Islamic frame of reference, which is the correct framing, we have the </a:t>
            </a:r>
            <a:r>
              <a:rPr lang="en-US" sz="2000" dirty="0">
                <a:solidFill>
                  <a:srgbClr val="FF0000"/>
                </a:solidFill>
                <a:latin typeface="Lato"/>
                <a:cs typeface="Lato"/>
              </a:rPr>
              <a:t>Singularity of </a:t>
            </a:r>
            <a:r>
              <a:rPr lang="en-US" sz="2000" i="1" dirty="0">
                <a:solidFill>
                  <a:srgbClr val="FF0000"/>
                </a:solidFill>
                <a:latin typeface="Lato"/>
                <a:cs typeface="Lato"/>
              </a:rPr>
              <a:t>Tawhid</a:t>
            </a:r>
            <a:r>
              <a:rPr lang="en-US" sz="2000" dirty="0">
                <a:solidFill>
                  <a:srgbClr val="FF0000"/>
                </a:solidFill>
                <a:latin typeface="Lato"/>
                <a:cs typeface="Lato"/>
              </a:rPr>
              <a:t> (Islam) vs Multiplicity of </a:t>
            </a:r>
            <a:r>
              <a:rPr lang="en-US" sz="2000" i="1" dirty="0">
                <a:solidFill>
                  <a:srgbClr val="FF0000"/>
                </a:solidFill>
                <a:latin typeface="Lato"/>
                <a:cs typeface="Lato"/>
              </a:rPr>
              <a:t>Shirk</a:t>
            </a:r>
            <a:r>
              <a:rPr lang="en-US" sz="2000" dirty="0">
                <a:solidFill>
                  <a:srgbClr val="FF0000"/>
                </a:solidFill>
                <a:latin typeface="Lato"/>
                <a:cs typeface="Lato"/>
              </a:rPr>
              <a:t> (False Religions, including Atheism)</a:t>
            </a:r>
          </a:p>
          <a:p>
            <a:pPr marL="342900" indent="-342900" algn="just" hangingPunct="0">
              <a:spcBef>
                <a:spcPts val="900"/>
              </a:spcBef>
              <a:buFont typeface="Wingdings" pitchFamily="2" charset="2"/>
              <a:buChar char="§"/>
            </a:pPr>
            <a:r>
              <a:rPr lang="en-US" sz="2000" dirty="0">
                <a:solidFill>
                  <a:srgbClr val="132B54"/>
                </a:solidFill>
                <a:latin typeface="Lato"/>
                <a:cs typeface="Lato"/>
              </a:rPr>
              <a:t>The two facets of atheistic thought that are obviously contradictory to Islam would be related to:</a:t>
            </a:r>
          </a:p>
          <a:p>
            <a:pPr marL="914400" lvl="1" indent="-457200" algn="just" hangingPunct="0">
              <a:spcBef>
                <a:spcPts val="900"/>
              </a:spcBef>
              <a:buFont typeface="+mj-lt"/>
              <a:buAutoNum type="arabicPeriod"/>
            </a:pPr>
            <a:r>
              <a:rPr lang="en-US" sz="2000" dirty="0">
                <a:solidFill>
                  <a:srgbClr val="132B54"/>
                </a:solidFill>
                <a:latin typeface="Lato"/>
                <a:cs typeface="Lato"/>
              </a:rPr>
              <a:t>Where does the universe come from?</a:t>
            </a:r>
          </a:p>
          <a:p>
            <a:pPr marL="914400" lvl="1" indent="-457200" algn="just" hangingPunct="0">
              <a:spcBef>
                <a:spcPts val="900"/>
              </a:spcBef>
              <a:buFont typeface="+mj-lt"/>
              <a:buAutoNum type="arabicPeriod"/>
            </a:pPr>
            <a:r>
              <a:rPr lang="en-US" sz="2000" dirty="0">
                <a:solidFill>
                  <a:srgbClr val="132B54"/>
                </a:solidFill>
                <a:latin typeface="Lato"/>
                <a:cs typeface="Lato"/>
              </a:rPr>
              <a:t>What determine change in the universe through time?</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54161" y="3954785"/>
            <a:ext cx="4199862" cy="2700739"/>
          </a:xfrm>
          <a:prstGeom prst="rect">
            <a:avLst/>
          </a:prstGeom>
        </p:spPr>
        <p:txBody>
          <a:bodyPr wrap="square">
            <a:spAutoFit/>
          </a:bodyPr>
          <a:lstStyle/>
          <a:p>
            <a:pPr algn="just" hangingPunct="0">
              <a:lnSpc>
                <a:spcPct val="100000"/>
              </a:lnSpc>
              <a:spcBef>
                <a:spcPts val="900"/>
              </a:spcBef>
              <a:buClr>
                <a:schemeClr val="accent4"/>
              </a:buClr>
            </a:pPr>
            <a:r>
              <a:rPr lang="en-US" dirty="0">
                <a:solidFill>
                  <a:schemeClr val="bg2"/>
                </a:solidFill>
                <a:latin typeface="Lato"/>
                <a:cs typeface="Lato"/>
              </a:rPr>
              <a:t>With Islamic </a:t>
            </a:r>
            <a:r>
              <a:rPr lang="en-US" i="1" dirty="0">
                <a:solidFill>
                  <a:schemeClr val="bg2"/>
                </a:solidFill>
                <a:latin typeface="Lato"/>
                <a:cs typeface="Lato"/>
              </a:rPr>
              <a:t>Tawhid, </a:t>
            </a:r>
            <a:r>
              <a:rPr lang="en-US" dirty="0">
                <a:solidFill>
                  <a:schemeClr val="bg2"/>
                </a:solidFill>
                <a:latin typeface="Lato"/>
                <a:cs typeface="Lato"/>
              </a:rPr>
              <a:t>it is very clear about where does the universe come from and what determine change in the universe through time</a:t>
            </a:r>
          </a:p>
          <a:p>
            <a:pPr algn="just" hangingPunct="0">
              <a:lnSpc>
                <a:spcPct val="100000"/>
              </a:lnSpc>
              <a:spcBef>
                <a:spcPts val="900"/>
              </a:spcBef>
              <a:buClr>
                <a:schemeClr val="accent4"/>
              </a:buClr>
            </a:pPr>
            <a:r>
              <a:rPr lang="en-US" dirty="0">
                <a:solidFill>
                  <a:schemeClr val="bg2"/>
                </a:solidFill>
                <a:latin typeface="Lato"/>
                <a:cs typeface="Lato"/>
              </a:rPr>
              <a:t>Allah is the Creator and Sustainer of the universe and everything in it; He is also the sole Law-Giver of all the natural laws that govern the universe; Those who contradict this reality commit </a:t>
            </a:r>
            <a:r>
              <a:rPr lang="en-US" i="1" dirty="0">
                <a:solidFill>
                  <a:schemeClr val="bg2"/>
                </a:solidFill>
                <a:latin typeface="Lato"/>
                <a:cs typeface="Lato"/>
              </a:rPr>
              <a:t>Shirk</a:t>
            </a:r>
          </a:p>
        </p:txBody>
      </p:sp>
      <p:pic>
        <p:nvPicPr>
          <p:cNvPr id="11" name="Picture 10" descr="A screenshot of a computer&#10;&#10;Description automatically generated">
            <a:extLst>
              <a:ext uri="{FF2B5EF4-FFF2-40B4-BE49-F238E27FC236}">
                <a16:creationId xmlns:a16="http://schemas.microsoft.com/office/drawing/2014/main" id="{027E226E-19EB-7741-8096-34C4E8B8914C}"/>
              </a:ext>
            </a:extLst>
          </p:cNvPr>
          <p:cNvPicPr>
            <a:picLocks noChangeAspect="1"/>
          </p:cNvPicPr>
          <p:nvPr/>
        </p:nvPicPr>
        <p:blipFill rotWithShape="1">
          <a:blip r:embed="rId5">
            <a:extLst>
              <a:ext uri="{28A0092B-C50C-407E-A947-70E740481C1C}">
                <a14:useLocalDpi xmlns:a14="http://schemas.microsoft.com/office/drawing/2010/main" val="0"/>
              </a:ext>
            </a:extLst>
          </a:blip>
          <a:srcRect l="964" t="1018" b="1599"/>
          <a:stretch/>
        </p:blipFill>
        <p:spPr>
          <a:xfrm>
            <a:off x="8054160" y="659676"/>
            <a:ext cx="4279607" cy="3218814"/>
          </a:xfrm>
          <a:prstGeom prst="rect">
            <a:avLst/>
          </a:prstGeom>
        </p:spPr>
      </p:pic>
    </p:spTree>
    <p:extLst>
      <p:ext uri="{BB962C8B-B14F-4D97-AF65-F5344CB8AC3E}">
        <p14:creationId xmlns:p14="http://schemas.microsoft.com/office/powerpoint/2010/main" val="1983327309"/>
      </p:ext>
    </p:extLst>
  </p:cSld>
  <p:clrMapOvr>
    <a:masterClrMapping/>
  </p:clrMapOvr>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Стандартна">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4881</Words>
  <Application>Microsoft Office PowerPoint</Application>
  <PresentationFormat>Custom</PresentationFormat>
  <Paragraphs>352</Paragraphs>
  <Slides>24</Slides>
  <Notes>24</Notes>
  <HiddenSlides>0</HiddenSlides>
  <MMClips>7</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Hafidh Al Rawahy</cp:lastModifiedBy>
  <cp:revision>6</cp:revision>
  <dcterms:created xsi:type="dcterms:W3CDTF">2020-07-22T19:12:05Z</dcterms:created>
  <dcterms:modified xsi:type="dcterms:W3CDTF">2020-12-29T06:44:47Z</dcterms:modified>
</cp:coreProperties>
</file>