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8"/>
  </p:notesMasterIdLst>
  <p:sldIdLst>
    <p:sldId id="256" r:id="rId2"/>
    <p:sldId id="360" r:id="rId3"/>
    <p:sldId id="336" r:id="rId4"/>
    <p:sldId id="340" r:id="rId5"/>
    <p:sldId id="362" r:id="rId6"/>
    <p:sldId id="276" r:id="rId7"/>
    <p:sldId id="277" r:id="rId8"/>
    <p:sldId id="337" r:id="rId9"/>
    <p:sldId id="287" r:id="rId10"/>
    <p:sldId id="286" r:id="rId11"/>
    <p:sldId id="288" r:id="rId12"/>
    <p:sldId id="289" r:id="rId13"/>
    <p:sldId id="339" r:id="rId14"/>
    <p:sldId id="352" r:id="rId15"/>
    <p:sldId id="353" r:id="rId16"/>
    <p:sldId id="354" r:id="rId17"/>
    <p:sldId id="355" r:id="rId18"/>
    <p:sldId id="356" r:id="rId19"/>
    <p:sldId id="357" r:id="rId20"/>
    <p:sldId id="359" r:id="rId21"/>
    <p:sldId id="363" r:id="rId22"/>
    <p:sldId id="364" r:id="rId23"/>
    <p:sldId id="346" r:id="rId24"/>
    <p:sldId id="347" r:id="rId25"/>
    <p:sldId id="349" r:id="rId26"/>
    <p:sldId id="350" r:id="rId27"/>
  </p:sldIdLst>
  <p:sldSz cx="13011150" cy="73152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entury Gothic" panose="020B0502020202020204" pitchFamily="34" charset="0"/>
      <p:regular r:id="rId35"/>
      <p:bold r:id="rId36"/>
      <p:italic r:id="rId37"/>
      <p:boldItalic r:id="rId38"/>
    </p:embeddedFont>
    <p:embeddedFont>
      <p:font typeface="Lato" panose="020F0502020204030203" pitchFamily="34" charset="0"/>
      <p:regular r:id="rId39"/>
      <p:bold r:id="rId40"/>
      <p:italic r:id="rId41"/>
      <p:boldItalic r:id="rId42"/>
    </p:embeddedFont>
    <p:embeddedFont>
      <p:font typeface="Lato Light" panose="020F0402020204030203" pitchFamily="34" charset="0"/>
      <p:regular r:id="rId43"/>
    </p:embeddedFont>
    <p:embeddedFont>
      <p:font typeface="Panefresco" panose="02000000000000000000" pitchFamily="2" charset="0"/>
      <p:regular r:id="rId44"/>
    </p:embeddedFont>
    <p:embeddedFont>
      <p:font typeface="Trebuchet MS" panose="020B0603020202020204" pitchFamily="34" charset="0"/>
      <p:regular r:id="rId45"/>
      <p:bold r:id="rId46"/>
      <p:italic r:id="rId47"/>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7D8F"/>
    <a:srgbClr val="02919F"/>
    <a:srgbClr val="6BA0A3"/>
    <a:srgbClr val="015167"/>
    <a:srgbClr val="248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91" autoAdjust="0"/>
    <p:restoredTop sz="94660"/>
  </p:normalViewPr>
  <p:slideViewPr>
    <p:cSldViewPr snapToGrid="0">
      <p:cViewPr>
        <p:scale>
          <a:sx n="130" d="100"/>
          <a:sy n="130" d="100"/>
        </p:scale>
        <p:origin x="888" y="53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font" Target="fonts/font11.fntdata"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font" Target="fonts/font6.fntdata" /><Relationship Id="rId42" Type="http://schemas.openxmlformats.org/officeDocument/2006/relationships/font" Target="fonts/font14.fntdata" /><Relationship Id="rId47" Type="http://schemas.openxmlformats.org/officeDocument/2006/relationships/font" Target="fonts/font19.fntdata" /><Relationship Id="rId50"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font" Target="fonts/font5.fntdata" /><Relationship Id="rId38" Type="http://schemas.openxmlformats.org/officeDocument/2006/relationships/font" Target="fonts/font10.fntdata" /><Relationship Id="rId46" Type="http://schemas.openxmlformats.org/officeDocument/2006/relationships/font" Target="fonts/font18.fntdata"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font" Target="fonts/font1.fntdata" /><Relationship Id="rId41" Type="http://schemas.openxmlformats.org/officeDocument/2006/relationships/font" Target="fonts/font13.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font" Target="fonts/font4.fntdata" /><Relationship Id="rId37" Type="http://schemas.openxmlformats.org/officeDocument/2006/relationships/font" Target="fonts/font9.fntdata" /><Relationship Id="rId40" Type="http://schemas.openxmlformats.org/officeDocument/2006/relationships/font" Target="fonts/font12.fntdata" /><Relationship Id="rId45" Type="http://schemas.openxmlformats.org/officeDocument/2006/relationships/font" Target="fonts/font17.fntdata"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notesMaster" Target="notesMasters/notesMaster1.xml" /><Relationship Id="rId36" Type="http://schemas.openxmlformats.org/officeDocument/2006/relationships/font" Target="fonts/font8.fntdata" /><Relationship Id="rId49"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font" Target="fonts/font3.fntdata" /><Relationship Id="rId44" Type="http://schemas.openxmlformats.org/officeDocument/2006/relationships/font" Target="fonts/font16.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font" Target="fonts/font2.fntdata" /><Relationship Id="rId35" Type="http://schemas.openxmlformats.org/officeDocument/2006/relationships/font" Target="fonts/font7.fntdata" /><Relationship Id="rId43" Type="http://schemas.openxmlformats.org/officeDocument/2006/relationships/font" Target="fonts/font15.fntdata" /><Relationship Id="rId48" Type="http://schemas.openxmlformats.org/officeDocument/2006/relationships/presProps" Target="presProps.xml" /><Relationship Id="rId8" Type="http://schemas.openxmlformats.org/officeDocument/2006/relationships/slide" Target="slides/slide7.xml" /><Relationship Id="rId51"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12/29/2020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10</a:t>
            </a:fld>
            <a:endParaRPr lang="en-US"/>
          </a:p>
        </p:txBody>
      </p:sp>
    </p:spTree>
    <p:extLst>
      <p:ext uri="{BB962C8B-B14F-4D97-AF65-F5344CB8AC3E}">
        <p14:creationId xmlns:p14="http://schemas.microsoft.com/office/powerpoint/2010/main" val="670159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11</a:t>
            </a:fld>
            <a:endParaRPr lang="en-US"/>
          </a:p>
        </p:txBody>
      </p:sp>
    </p:spTree>
    <p:extLst>
      <p:ext uri="{BB962C8B-B14F-4D97-AF65-F5344CB8AC3E}">
        <p14:creationId xmlns:p14="http://schemas.microsoft.com/office/powerpoint/2010/main" val="3266644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12</a:t>
            </a:fld>
            <a:endParaRPr lang="en-US"/>
          </a:p>
        </p:txBody>
      </p:sp>
    </p:spTree>
    <p:extLst>
      <p:ext uri="{BB962C8B-B14F-4D97-AF65-F5344CB8AC3E}">
        <p14:creationId xmlns:p14="http://schemas.microsoft.com/office/powerpoint/2010/main" val="1353910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13</a:t>
            </a:fld>
            <a:endParaRPr lang="en-US"/>
          </a:p>
        </p:txBody>
      </p:sp>
    </p:spTree>
    <p:extLst>
      <p:ext uri="{BB962C8B-B14F-4D97-AF65-F5344CB8AC3E}">
        <p14:creationId xmlns:p14="http://schemas.microsoft.com/office/powerpoint/2010/main" val="1276784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14</a:t>
            </a:fld>
            <a:endParaRPr lang="en-US"/>
          </a:p>
        </p:txBody>
      </p:sp>
    </p:spTree>
    <p:extLst>
      <p:ext uri="{BB962C8B-B14F-4D97-AF65-F5344CB8AC3E}">
        <p14:creationId xmlns:p14="http://schemas.microsoft.com/office/powerpoint/2010/main" val="3227037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15</a:t>
            </a:fld>
            <a:endParaRPr lang="en-US"/>
          </a:p>
        </p:txBody>
      </p:sp>
    </p:spTree>
    <p:extLst>
      <p:ext uri="{BB962C8B-B14F-4D97-AF65-F5344CB8AC3E}">
        <p14:creationId xmlns:p14="http://schemas.microsoft.com/office/powerpoint/2010/main" val="2649100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16</a:t>
            </a:fld>
            <a:endParaRPr lang="en-US"/>
          </a:p>
        </p:txBody>
      </p:sp>
    </p:spTree>
    <p:extLst>
      <p:ext uri="{BB962C8B-B14F-4D97-AF65-F5344CB8AC3E}">
        <p14:creationId xmlns:p14="http://schemas.microsoft.com/office/powerpoint/2010/main" val="4016424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17</a:t>
            </a:fld>
            <a:endParaRPr lang="en-US"/>
          </a:p>
        </p:txBody>
      </p:sp>
    </p:spTree>
    <p:extLst>
      <p:ext uri="{BB962C8B-B14F-4D97-AF65-F5344CB8AC3E}">
        <p14:creationId xmlns:p14="http://schemas.microsoft.com/office/powerpoint/2010/main" val="1418384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18</a:t>
            </a:fld>
            <a:endParaRPr lang="en-US"/>
          </a:p>
        </p:txBody>
      </p:sp>
    </p:spTree>
    <p:extLst>
      <p:ext uri="{BB962C8B-B14F-4D97-AF65-F5344CB8AC3E}">
        <p14:creationId xmlns:p14="http://schemas.microsoft.com/office/powerpoint/2010/main" val="3857664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19</a:t>
            </a:fld>
            <a:endParaRPr lang="en-US"/>
          </a:p>
        </p:txBody>
      </p:sp>
    </p:spTree>
    <p:extLst>
      <p:ext uri="{BB962C8B-B14F-4D97-AF65-F5344CB8AC3E}">
        <p14:creationId xmlns:p14="http://schemas.microsoft.com/office/powerpoint/2010/main" val="535638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a:t>
            </a:fld>
            <a:endParaRPr lang="en-US"/>
          </a:p>
        </p:txBody>
      </p:sp>
    </p:spTree>
    <p:extLst>
      <p:ext uri="{BB962C8B-B14F-4D97-AF65-F5344CB8AC3E}">
        <p14:creationId xmlns:p14="http://schemas.microsoft.com/office/powerpoint/2010/main" val="3902477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20</a:t>
            </a:fld>
            <a:endParaRPr lang="en-US"/>
          </a:p>
        </p:txBody>
      </p:sp>
    </p:spTree>
    <p:extLst>
      <p:ext uri="{BB962C8B-B14F-4D97-AF65-F5344CB8AC3E}">
        <p14:creationId xmlns:p14="http://schemas.microsoft.com/office/powerpoint/2010/main" val="3113638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21</a:t>
            </a:fld>
            <a:endParaRPr lang="en-US"/>
          </a:p>
        </p:txBody>
      </p:sp>
    </p:spTree>
    <p:extLst>
      <p:ext uri="{BB962C8B-B14F-4D97-AF65-F5344CB8AC3E}">
        <p14:creationId xmlns:p14="http://schemas.microsoft.com/office/powerpoint/2010/main" val="278989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22</a:t>
            </a:fld>
            <a:endParaRPr lang="en-US"/>
          </a:p>
        </p:txBody>
      </p:sp>
    </p:spTree>
    <p:extLst>
      <p:ext uri="{BB962C8B-B14F-4D97-AF65-F5344CB8AC3E}">
        <p14:creationId xmlns:p14="http://schemas.microsoft.com/office/powerpoint/2010/main" val="1179088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23</a:t>
            </a:fld>
            <a:endParaRPr lang="en-US"/>
          </a:p>
        </p:txBody>
      </p:sp>
    </p:spTree>
    <p:extLst>
      <p:ext uri="{BB962C8B-B14F-4D97-AF65-F5344CB8AC3E}">
        <p14:creationId xmlns:p14="http://schemas.microsoft.com/office/powerpoint/2010/main" val="3686051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24</a:t>
            </a:fld>
            <a:endParaRPr lang="en-US"/>
          </a:p>
        </p:txBody>
      </p:sp>
    </p:spTree>
    <p:extLst>
      <p:ext uri="{BB962C8B-B14F-4D97-AF65-F5344CB8AC3E}">
        <p14:creationId xmlns:p14="http://schemas.microsoft.com/office/powerpoint/2010/main" val="1640592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25</a:t>
            </a:fld>
            <a:endParaRPr lang="en-US"/>
          </a:p>
        </p:txBody>
      </p:sp>
    </p:spTree>
    <p:extLst>
      <p:ext uri="{BB962C8B-B14F-4D97-AF65-F5344CB8AC3E}">
        <p14:creationId xmlns:p14="http://schemas.microsoft.com/office/powerpoint/2010/main" val="3035085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26</a:t>
            </a:fld>
            <a:endParaRPr lang="en-US"/>
          </a:p>
        </p:txBody>
      </p:sp>
    </p:spTree>
    <p:extLst>
      <p:ext uri="{BB962C8B-B14F-4D97-AF65-F5344CB8AC3E}">
        <p14:creationId xmlns:p14="http://schemas.microsoft.com/office/powerpoint/2010/main" val="142047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3</a:t>
            </a:fld>
            <a:endParaRPr lang="en-US"/>
          </a:p>
        </p:txBody>
      </p:sp>
    </p:spTree>
    <p:extLst>
      <p:ext uri="{BB962C8B-B14F-4D97-AF65-F5344CB8AC3E}">
        <p14:creationId xmlns:p14="http://schemas.microsoft.com/office/powerpoint/2010/main" val="3948322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4</a:t>
            </a:fld>
            <a:endParaRPr lang="en-US"/>
          </a:p>
        </p:txBody>
      </p:sp>
    </p:spTree>
    <p:extLst>
      <p:ext uri="{BB962C8B-B14F-4D97-AF65-F5344CB8AC3E}">
        <p14:creationId xmlns:p14="http://schemas.microsoft.com/office/powerpoint/2010/main" val="4210332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5</a:t>
            </a:fld>
            <a:endParaRPr lang="en-US"/>
          </a:p>
        </p:txBody>
      </p:sp>
    </p:spTree>
    <p:extLst>
      <p:ext uri="{BB962C8B-B14F-4D97-AF65-F5344CB8AC3E}">
        <p14:creationId xmlns:p14="http://schemas.microsoft.com/office/powerpoint/2010/main" val="1662097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6</a:t>
            </a:fld>
            <a:endParaRPr lang="en-US"/>
          </a:p>
        </p:txBody>
      </p:sp>
    </p:spTree>
    <p:extLst>
      <p:ext uri="{BB962C8B-B14F-4D97-AF65-F5344CB8AC3E}">
        <p14:creationId xmlns:p14="http://schemas.microsoft.com/office/powerpoint/2010/main" val="2893962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7</a:t>
            </a:fld>
            <a:endParaRPr lang="en-US"/>
          </a:p>
        </p:txBody>
      </p:sp>
    </p:spTree>
    <p:extLst>
      <p:ext uri="{BB962C8B-B14F-4D97-AF65-F5344CB8AC3E}">
        <p14:creationId xmlns:p14="http://schemas.microsoft.com/office/powerpoint/2010/main" val="2687074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8</a:t>
            </a:fld>
            <a:endParaRPr lang="en-US"/>
          </a:p>
        </p:txBody>
      </p:sp>
    </p:spTree>
    <p:extLst>
      <p:ext uri="{BB962C8B-B14F-4D97-AF65-F5344CB8AC3E}">
        <p14:creationId xmlns:p14="http://schemas.microsoft.com/office/powerpoint/2010/main" val="1465388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9</a:t>
            </a:fld>
            <a:endParaRPr lang="en-US"/>
          </a:p>
        </p:txBody>
      </p:sp>
    </p:spTree>
    <p:extLst>
      <p:ext uri="{BB962C8B-B14F-4D97-AF65-F5344CB8AC3E}">
        <p14:creationId xmlns:p14="http://schemas.microsoft.com/office/powerpoint/2010/main" val="2042988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OM" smtClean="0"/>
              <a:t>12/29/2020</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ертикального тексту 2"/>
          <p:cNvSpPr>
            <a:spLocks noGrp="1"/>
          </p:cNvSpPr>
          <p:nvPr>
            <p:ph type="body" orient="vert" idx="1"/>
          </p:nvPr>
        </p:nvSpPr>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1A2F0B57-8E6A-4005-9EDD-D258F6CC94AB}" type="datetimeFigureOut">
              <a:rPr lang="uk-UA" smtClean="0"/>
              <a:t>29.12.2020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40887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8724900" y="365125"/>
            <a:ext cx="2628900" cy="5811838"/>
          </a:xfrm>
        </p:spPr>
        <p:txBody>
          <a:bodyPr vert="eaVert"/>
          <a:lstStyle/>
          <a:p>
            <a:r>
              <a:rPr lang="uk-UA"/>
              <a:t>Зразок заголовка</a:t>
            </a:r>
          </a:p>
        </p:txBody>
      </p:sp>
      <p:sp>
        <p:nvSpPr>
          <p:cNvPr id="3" name="Місце для вертикального тексту 2"/>
          <p:cNvSpPr>
            <a:spLocks noGrp="1"/>
          </p:cNvSpPr>
          <p:nvPr>
            <p:ph type="body" orient="vert" idx="1"/>
          </p:nvPr>
        </p:nvSpPr>
        <p:spPr>
          <a:xfrm>
            <a:off x="838200" y="365125"/>
            <a:ext cx="7734300" cy="5811838"/>
          </a:xfrm>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1A2F0B57-8E6A-4005-9EDD-D258F6CC94AB}" type="datetimeFigureOut">
              <a:rPr lang="uk-UA" smtClean="0"/>
              <a:t>29.12.2020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1116257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idx="1"/>
          </p:nvPr>
        </p:nvSpPr>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1A2F0B57-8E6A-4005-9EDD-D258F6CC94AB}" type="datetimeFigureOut">
              <a:rPr lang="uk-UA" smtClean="0"/>
              <a:t>29.12.2020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99703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uk-UA"/>
              <a:t>Зразок заголовка</a:t>
            </a:r>
          </a:p>
        </p:txBody>
      </p:sp>
      <p:sp>
        <p:nvSpPr>
          <p:cNvPr id="3" name="Місце для тексту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Зразок тексту</a:t>
            </a:r>
          </a:p>
        </p:txBody>
      </p:sp>
      <p:sp>
        <p:nvSpPr>
          <p:cNvPr id="4" name="Місце для дати 3"/>
          <p:cNvSpPr>
            <a:spLocks noGrp="1"/>
          </p:cNvSpPr>
          <p:nvPr>
            <p:ph type="dt" sz="half" idx="10"/>
          </p:nvPr>
        </p:nvSpPr>
        <p:spPr/>
        <p:txBody>
          <a:bodyPr/>
          <a:lstStyle/>
          <a:p>
            <a:fld id="{1A2F0B57-8E6A-4005-9EDD-D258F6CC94AB}" type="datetimeFigureOut">
              <a:rPr lang="uk-UA" smtClean="0"/>
              <a:t>29.12.2020</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4001798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sz="half" idx="1"/>
          </p:nvPr>
        </p:nvSpPr>
        <p:spPr>
          <a:xfrm>
            <a:off x="838200" y="1825625"/>
            <a:ext cx="5181600" cy="435133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p:cNvSpPr>
            <a:spLocks noGrp="1"/>
          </p:cNvSpPr>
          <p:nvPr>
            <p:ph sz="half" idx="2"/>
          </p:nvPr>
        </p:nvSpPr>
        <p:spPr>
          <a:xfrm>
            <a:off x="6172200" y="1825625"/>
            <a:ext cx="5181600" cy="435133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p:cNvSpPr>
            <a:spLocks noGrp="1"/>
          </p:cNvSpPr>
          <p:nvPr>
            <p:ph type="dt" sz="half" idx="10"/>
          </p:nvPr>
        </p:nvSpPr>
        <p:spPr/>
        <p:txBody>
          <a:bodyPr/>
          <a:lstStyle/>
          <a:p>
            <a:fld id="{1A2F0B57-8E6A-4005-9EDD-D258F6CC94AB}" type="datetimeFigureOut">
              <a:rPr lang="uk-UA" smtClean="0"/>
              <a:t>29.12.2020</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983087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uk-UA"/>
              <a:t>Зразок заголовка</a:t>
            </a:r>
          </a:p>
        </p:txBody>
      </p:sp>
      <p:sp>
        <p:nvSpPr>
          <p:cNvPr id="3" name="Місце для тексту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4" name="Місце для вмісту 3"/>
          <p:cNvSpPr>
            <a:spLocks noGrp="1"/>
          </p:cNvSpPr>
          <p:nvPr>
            <p:ph sz="half" idx="2"/>
          </p:nvPr>
        </p:nvSpPr>
        <p:spPr>
          <a:xfrm>
            <a:off x="839788" y="2505075"/>
            <a:ext cx="5157787" cy="368458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6" name="Місце для вмісту 5"/>
          <p:cNvSpPr>
            <a:spLocks noGrp="1"/>
          </p:cNvSpPr>
          <p:nvPr>
            <p:ph sz="quarter" idx="4"/>
          </p:nvPr>
        </p:nvSpPr>
        <p:spPr>
          <a:xfrm>
            <a:off x="6172200" y="2505075"/>
            <a:ext cx="5183188" cy="368458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p:cNvSpPr>
            <a:spLocks noGrp="1"/>
          </p:cNvSpPr>
          <p:nvPr>
            <p:ph type="dt" sz="half" idx="10"/>
          </p:nvPr>
        </p:nvSpPr>
        <p:spPr/>
        <p:txBody>
          <a:bodyPr/>
          <a:lstStyle/>
          <a:p>
            <a:fld id="{1A2F0B57-8E6A-4005-9EDD-D258F6CC94AB}" type="datetimeFigureOut">
              <a:rPr lang="uk-UA" smtClean="0"/>
              <a:t>29.12.2020</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755882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дати 2"/>
          <p:cNvSpPr>
            <a:spLocks noGrp="1"/>
          </p:cNvSpPr>
          <p:nvPr>
            <p:ph type="dt" sz="half" idx="10"/>
          </p:nvPr>
        </p:nvSpPr>
        <p:spPr/>
        <p:txBody>
          <a:bodyPr/>
          <a:lstStyle/>
          <a:p>
            <a:fld id="{1A2F0B57-8E6A-4005-9EDD-D258F6CC94AB}" type="datetimeFigureOut">
              <a:rPr lang="uk-UA" smtClean="0"/>
              <a:t>29.12.2020</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391776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1A2F0B57-8E6A-4005-9EDD-D258F6CC94AB}" type="datetimeFigureOut">
              <a:rPr lang="uk-UA" smtClean="0"/>
              <a:t>29.12.2020</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2983607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вмісту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Зразок тексту</a:t>
            </a:r>
          </a:p>
        </p:txBody>
      </p:sp>
      <p:sp>
        <p:nvSpPr>
          <p:cNvPr id="5" name="Місце для дати 4"/>
          <p:cNvSpPr>
            <a:spLocks noGrp="1"/>
          </p:cNvSpPr>
          <p:nvPr>
            <p:ph type="dt" sz="half" idx="10"/>
          </p:nvPr>
        </p:nvSpPr>
        <p:spPr/>
        <p:txBody>
          <a:bodyPr/>
          <a:lstStyle/>
          <a:p>
            <a:fld id="{1A2F0B57-8E6A-4005-9EDD-D258F6CC94AB}" type="datetimeFigureOut">
              <a:rPr lang="uk-UA" smtClean="0"/>
              <a:t>29.12.2020</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205052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зображення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Зразок тексту</a:t>
            </a:r>
          </a:p>
        </p:txBody>
      </p:sp>
      <p:sp>
        <p:nvSpPr>
          <p:cNvPr id="5" name="Місце для дати 4"/>
          <p:cNvSpPr>
            <a:spLocks noGrp="1"/>
          </p:cNvSpPr>
          <p:nvPr>
            <p:ph type="dt" sz="half" idx="10"/>
          </p:nvPr>
        </p:nvSpPr>
        <p:spPr/>
        <p:txBody>
          <a:bodyPr/>
          <a:lstStyle/>
          <a:p>
            <a:fld id="{1A2F0B57-8E6A-4005-9EDD-D258F6CC94AB}" type="datetimeFigureOut">
              <a:rPr lang="uk-UA" smtClean="0"/>
              <a:t>29.12.2020</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257730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t>Title</a:t>
            </a:r>
          </a:p>
        </p:txBody>
      </p:sp>
      <p:sp>
        <p:nvSpPr>
          <p:cNvPr id="3" name="Title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t>Text</a:t>
            </a:r>
          </a:p>
          <a:p>
            <a:pPr lvl="1"/>
            <a:r>
              <a:t>Level 2</a:t>
            </a:r>
          </a:p>
          <a:p>
            <a:pPr lvl="2"/>
            <a:r>
              <a:t>Level 3</a:t>
            </a:r>
          </a:p>
          <a:p>
            <a:pPr lvl="3"/>
            <a:r>
              <a:t>Level 4</a:t>
            </a:r>
          </a:p>
          <a:p>
            <a:pPr lvl="4"/>
            <a:r>
              <a:t>Level 5</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F0B57-8E6A-4005-9EDD-D258F6CC94AB}" type="datetimeFigureOut">
              <a:rPr lang="en-OM" smtClean="0"/>
              <a:t>12/29/2020</a:t>
            </a:fld>
            <a:endParaRPr/>
          </a:p>
        </p:txBody>
      </p:sp>
      <p:sp>
        <p:nvSpPr>
          <p:cNvPr id="5" name="Місце для нижнього колонтитула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Місце для номера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18C70-803E-428A-BAB3-289BE172EF8D}" type="slidenum">
              <a:rPr smtClean="0"/>
              <a:t>‹#›</a:t>
            </a:fld>
            <a:endParaRPr/>
          </a:p>
        </p:txBody>
      </p:sp>
    </p:spTree>
    <p:extLst>
      <p:ext uri="{BB962C8B-B14F-4D97-AF65-F5344CB8AC3E}">
        <p14:creationId xmlns:p14="http://schemas.microsoft.com/office/powerpoint/2010/main" val="2088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1.xml" /><Relationship Id="rId6" Type="http://schemas.openxmlformats.org/officeDocument/2006/relationships/image" Target="../media/image4.png" /><Relationship Id="rId5" Type="http://schemas.openxmlformats.org/officeDocument/2006/relationships/image" Target="../media/image3.png" /><Relationship Id="rId4" Type="http://schemas.openxmlformats.org/officeDocument/2006/relationships/image" Target="../media/image2.png" /></Relationships>
</file>

<file path=ppt/slides/_rels/slide10.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0.xml" /><Relationship Id="rId1" Type="http://schemas.openxmlformats.org/officeDocument/2006/relationships/slideLayout" Target="../slideLayouts/slideLayout1.xml" /><Relationship Id="rId4" Type="http://schemas.openxmlformats.org/officeDocument/2006/relationships/image" Target="../media/image6.png" /></Relationships>
</file>

<file path=ppt/slides/_rels/slide11.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1.xml" /><Relationship Id="rId1" Type="http://schemas.openxmlformats.org/officeDocument/2006/relationships/slideLayout" Target="../slideLayouts/slideLayout1.xml" /><Relationship Id="rId6" Type="http://schemas.openxmlformats.org/officeDocument/2006/relationships/image" Target="../media/image17.png" /><Relationship Id="rId5" Type="http://schemas.openxmlformats.org/officeDocument/2006/relationships/image" Target="../media/image16.png" /><Relationship Id="rId4" Type="http://schemas.openxmlformats.org/officeDocument/2006/relationships/image" Target="../media/image6.png" /></Relationships>
</file>

<file path=ppt/slides/_rels/slide1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2.xml" /><Relationship Id="rId1" Type="http://schemas.openxmlformats.org/officeDocument/2006/relationships/slideLayout" Target="../slideLayouts/slideLayout1.xml" /><Relationship Id="rId4" Type="http://schemas.openxmlformats.org/officeDocument/2006/relationships/image" Target="../media/image6.png" /></Relationships>
</file>

<file path=ppt/slides/_rels/slide13.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3.xml" /><Relationship Id="rId1" Type="http://schemas.openxmlformats.org/officeDocument/2006/relationships/slideLayout" Target="../slideLayouts/slideLayout1.xml" /><Relationship Id="rId4" Type="http://schemas.openxmlformats.org/officeDocument/2006/relationships/image" Target="../media/image6.png" /></Relationships>
</file>

<file path=ppt/slides/_rels/slide14.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14.xml" /><Relationship Id="rId1" Type="http://schemas.openxmlformats.org/officeDocument/2006/relationships/slideLayout" Target="../slideLayouts/slideLayout1.xml" /><Relationship Id="rId5" Type="http://schemas.openxmlformats.org/officeDocument/2006/relationships/image" Target="../media/image12.png" /><Relationship Id="rId4" Type="http://schemas.openxmlformats.org/officeDocument/2006/relationships/image" Target="../media/image11.png" /></Relationships>
</file>

<file path=ppt/slides/_rels/slide15.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5.xml" /><Relationship Id="rId1" Type="http://schemas.openxmlformats.org/officeDocument/2006/relationships/slideLayout" Target="../slideLayouts/slideLayout1.xml" /><Relationship Id="rId4" Type="http://schemas.openxmlformats.org/officeDocument/2006/relationships/image" Target="../media/image6.png" /></Relationships>
</file>

<file path=ppt/slides/_rels/slide16.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16.xml" /><Relationship Id="rId1" Type="http://schemas.openxmlformats.org/officeDocument/2006/relationships/slideLayout" Target="../slideLayouts/slideLayout1.xml" /><Relationship Id="rId5" Type="http://schemas.openxmlformats.org/officeDocument/2006/relationships/image" Target="../media/image12.png" /><Relationship Id="rId4" Type="http://schemas.openxmlformats.org/officeDocument/2006/relationships/image" Target="../media/image11.png" /></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 /><Relationship Id="rId3" Type="http://schemas.microsoft.com/office/2007/relationships/media" Target="../media/media2.mp3" /><Relationship Id="rId7" Type="http://schemas.openxmlformats.org/officeDocument/2006/relationships/slideLayout" Target="../slideLayouts/slideLayout1.xml" /><Relationship Id="rId2" Type="http://schemas.openxmlformats.org/officeDocument/2006/relationships/audio" Target="../media/media1.mp3" /><Relationship Id="rId1" Type="http://schemas.microsoft.com/office/2007/relationships/media" Target="../media/media1.mp3" /><Relationship Id="rId6" Type="http://schemas.openxmlformats.org/officeDocument/2006/relationships/audio" Target="../media/media3.mp3" /><Relationship Id="rId11" Type="http://schemas.openxmlformats.org/officeDocument/2006/relationships/image" Target="../media/image18.png" /><Relationship Id="rId5" Type="http://schemas.microsoft.com/office/2007/relationships/media" Target="../media/media3.mp3" /><Relationship Id="rId10" Type="http://schemas.openxmlformats.org/officeDocument/2006/relationships/image" Target="../media/image6.png" /><Relationship Id="rId4" Type="http://schemas.openxmlformats.org/officeDocument/2006/relationships/audio" Target="../media/media2.mp3" /><Relationship Id="rId9" Type="http://schemas.openxmlformats.org/officeDocument/2006/relationships/image" Target="../media/image5.png" /></Relationships>
</file>

<file path=ppt/slides/_rels/slide18.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18.xml" /><Relationship Id="rId1" Type="http://schemas.openxmlformats.org/officeDocument/2006/relationships/slideLayout" Target="../slideLayouts/slideLayout1.xml" /><Relationship Id="rId5" Type="http://schemas.openxmlformats.org/officeDocument/2006/relationships/image" Target="../media/image12.png" /><Relationship Id="rId4" Type="http://schemas.openxmlformats.org/officeDocument/2006/relationships/image" Target="../media/image11.png" /></Relationships>
</file>

<file path=ppt/slides/_rels/slide19.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19.xml" /><Relationship Id="rId1" Type="http://schemas.openxmlformats.org/officeDocument/2006/relationships/slideLayout" Target="../slideLayouts/slideLayout1.xml" /><Relationship Id="rId5" Type="http://schemas.openxmlformats.org/officeDocument/2006/relationships/image" Target="../media/image12.png" /><Relationship Id="rId4" Type="http://schemas.openxmlformats.org/officeDocument/2006/relationships/image" Target="../media/image11.png" /></Relationships>
</file>

<file path=ppt/slides/_rels/slide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xml" /><Relationship Id="rId1" Type="http://schemas.openxmlformats.org/officeDocument/2006/relationships/slideLayout" Target="../slideLayouts/slideLayout1.xml" /><Relationship Id="rId5" Type="http://schemas.openxmlformats.org/officeDocument/2006/relationships/image" Target="../media/image7.tiff" /><Relationship Id="rId4" Type="http://schemas.openxmlformats.org/officeDocument/2006/relationships/image" Target="../media/image6.png" /></Relationships>
</file>

<file path=ppt/slides/_rels/slide20.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20.xml" /><Relationship Id="rId1" Type="http://schemas.openxmlformats.org/officeDocument/2006/relationships/slideLayout" Target="../slideLayouts/slideLayout1.xml" /><Relationship Id="rId5" Type="http://schemas.openxmlformats.org/officeDocument/2006/relationships/image" Target="../media/image12.png" /><Relationship Id="rId4" Type="http://schemas.openxmlformats.org/officeDocument/2006/relationships/image" Target="../media/image11.png" /></Relationships>
</file>

<file path=ppt/slides/_rels/slide21.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1.xml"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2.xml"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3.xml" /><Relationship Id="rId1" Type="http://schemas.openxmlformats.org/officeDocument/2006/relationships/slideLayout" Target="../slideLayouts/slideLayout1.xml" /><Relationship Id="rId4" Type="http://schemas.openxmlformats.org/officeDocument/2006/relationships/image" Target="../media/image6.png" /></Relationships>
</file>

<file path=ppt/slides/_rels/slide24.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4.xml" /><Relationship Id="rId1" Type="http://schemas.openxmlformats.org/officeDocument/2006/relationships/slideLayout" Target="../slideLayouts/slideLayout1.xml" /><Relationship Id="rId6" Type="http://schemas.openxmlformats.org/officeDocument/2006/relationships/image" Target="../media/image20.png" /><Relationship Id="rId5" Type="http://schemas.openxmlformats.org/officeDocument/2006/relationships/image" Target="../media/image19.png" /><Relationship Id="rId4" Type="http://schemas.openxmlformats.org/officeDocument/2006/relationships/image" Target="../media/image6.png" /></Relationships>
</file>

<file path=ppt/slides/_rels/slide25.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5.xml" /><Relationship Id="rId1" Type="http://schemas.openxmlformats.org/officeDocument/2006/relationships/slideLayout" Target="../slideLayouts/slideLayout1.xml" /><Relationship Id="rId5" Type="http://schemas.openxmlformats.org/officeDocument/2006/relationships/image" Target="../media/image21.png" /><Relationship Id="rId4" Type="http://schemas.openxmlformats.org/officeDocument/2006/relationships/image" Target="../media/image6.png" /></Relationships>
</file>

<file path=ppt/slides/_rels/slide26.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6.xml" /><Relationship Id="rId1" Type="http://schemas.openxmlformats.org/officeDocument/2006/relationships/slideLayout" Target="../slideLayouts/slideLayout1.xml" /><Relationship Id="rId4" Type="http://schemas.openxmlformats.org/officeDocument/2006/relationships/image" Target="../media/image6.png" /></Relationships>
</file>

<file path=ppt/slides/_rels/slide3.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3.xml" /><Relationship Id="rId1" Type="http://schemas.openxmlformats.org/officeDocument/2006/relationships/slideLayout" Target="../slideLayouts/slideLayout1.xml" /><Relationship Id="rId5" Type="http://schemas.openxmlformats.org/officeDocument/2006/relationships/image" Target="../media/image9.png" /><Relationship Id="rId4" Type="http://schemas.openxmlformats.org/officeDocument/2006/relationships/image" Target="../media/image8.png" /></Relationships>
</file>

<file path=ppt/slides/_rels/slide4.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4.xml" /><Relationship Id="rId1" Type="http://schemas.openxmlformats.org/officeDocument/2006/relationships/slideLayout" Target="../slideLayouts/slideLayout1.xml" /><Relationship Id="rId5" Type="http://schemas.openxmlformats.org/officeDocument/2006/relationships/image" Target="../media/image12.png" /><Relationship Id="rId4" Type="http://schemas.openxmlformats.org/officeDocument/2006/relationships/image" Target="../media/image11.png" /></Relationships>
</file>

<file path=ppt/slides/_rels/slide5.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5.xml" /><Relationship Id="rId1" Type="http://schemas.openxmlformats.org/officeDocument/2006/relationships/slideLayout" Target="../slideLayouts/slideLayout1.xml" /><Relationship Id="rId5" Type="http://schemas.openxmlformats.org/officeDocument/2006/relationships/image" Target="../media/image13.png" /><Relationship Id="rId4" Type="http://schemas.openxmlformats.org/officeDocument/2006/relationships/image" Target="../media/image6.png" /></Relationships>
</file>

<file path=ppt/slides/_rels/slide6.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6.xml" /><Relationship Id="rId1" Type="http://schemas.openxmlformats.org/officeDocument/2006/relationships/slideLayout" Target="../slideLayouts/slideLayout1.xml" /><Relationship Id="rId6" Type="http://schemas.openxmlformats.org/officeDocument/2006/relationships/image" Target="../media/image15.png" /><Relationship Id="rId5" Type="http://schemas.openxmlformats.org/officeDocument/2006/relationships/image" Target="../media/image14.png" /><Relationship Id="rId4" Type="http://schemas.openxmlformats.org/officeDocument/2006/relationships/image" Target="../media/image6.png" /></Relationships>
</file>

<file path=ppt/slides/_rels/slide7.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7.xml" /><Relationship Id="rId1" Type="http://schemas.openxmlformats.org/officeDocument/2006/relationships/slideLayout" Target="../slideLayouts/slideLayout1.xml" /><Relationship Id="rId4" Type="http://schemas.openxmlformats.org/officeDocument/2006/relationships/image" Target="../media/image6.png" /></Relationships>
</file>

<file path=ppt/slides/_rels/slide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8.xml" /><Relationship Id="rId1" Type="http://schemas.openxmlformats.org/officeDocument/2006/relationships/slideLayout" Target="../slideLayouts/slideLayout1.xml" /><Relationship Id="rId5" Type="http://schemas.openxmlformats.org/officeDocument/2006/relationships/image" Target="../media/image9.png" /><Relationship Id="rId4" Type="http://schemas.openxmlformats.org/officeDocument/2006/relationships/image" Target="../media/image8.png" /></Relationships>
</file>

<file path=ppt/slides/_rels/slide9.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9.xml" /><Relationship Id="rId1" Type="http://schemas.openxmlformats.org/officeDocument/2006/relationships/slideLayout" Target="../slideLayouts/slideLayout1.xml" /><Relationship Id="rId5" Type="http://schemas.openxmlformats.org/officeDocument/2006/relationships/image" Target="../media/image12.png" /><Relationship Id="rId4" Type="http://schemas.openxmlformats.org/officeDocument/2006/relationships/image" Target="../media/image11.png"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rcRect l="363" t="15611" r="363" b="546"/>
          <a:stretch>
            <a:fillRect/>
          </a:stretch>
        </a:blipFill>
        <a:effectLst/>
      </p:bgPr>
    </p:bg>
    <p:spTree>
      <p:nvGrpSpPr>
        <p:cNvPr id="1" name="Slide 1"/>
        <p:cNvGrpSpPr/>
        <p:nvPr/>
      </p:nvGrpSpPr>
      <p:grpSpPr>
        <a:xfrm>
          <a:off x="0" y="0"/>
          <a:ext cx="0" cy="0"/>
          <a:chOff x="0" y="0"/>
          <a:chExt cx="0" cy="0"/>
        </a:xfrm>
      </p:grpSpPr>
      <p:pic>
        <p:nvPicPr>
          <p:cNvPr id="2" name="Shape-1"/>
          <p:cNvPicPr/>
          <p:nvPr/>
        </p:nvPicPr>
        <p:blipFill rotWithShape="1">
          <a:blip r:embed="rId4"/>
          <a:stretch>
            <a:fillRect/>
          </a:stretch>
        </p:blipFill>
        <p:spPr>
          <a:xfrm>
            <a:off x="5486400" y="0"/>
            <a:ext cx="4681795" cy="5987896"/>
          </a:xfrm>
          <a:prstGeom prst="rect">
            <a:avLst/>
          </a:prstGeom>
        </p:spPr>
      </p:pic>
      <p:pic>
        <p:nvPicPr>
          <p:cNvPr id="3" name="Shape-1"/>
          <p:cNvPicPr/>
          <p:nvPr/>
        </p:nvPicPr>
        <p:blipFill rotWithShape="1">
          <a:blip r:embed="rId5"/>
          <a:stretch>
            <a:fillRect/>
          </a:stretch>
        </p:blipFill>
        <p:spPr>
          <a:xfrm>
            <a:off x="3133725" y="1333500"/>
            <a:ext cx="4612782" cy="5981700"/>
          </a:xfrm>
          <a:prstGeom prst="rect">
            <a:avLst/>
          </a:prstGeom>
        </p:spPr>
      </p:pic>
      <p:sp>
        <p:nvSpPr>
          <p:cNvPr id="4" name="title copy"/>
          <p:cNvSpPr/>
          <p:nvPr/>
        </p:nvSpPr>
        <p:spPr>
          <a:xfrm>
            <a:off x="1143000" y="3095625"/>
            <a:ext cx="9429750" cy="1504950"/>
          </a:xfrm>
          <a:prstGeom prst="rect">
            <a:avLst/>
          </a:prstGeom>
        </p:spPr>
        <p:txBody>
          <a:bodyPr spcFirstLastPara="1" lIns="0" tIns="0" rIns="0" bIns="0" anchor="t"/>
          <a:lstStyle/>
          <a:p>
            <a:pPr hangingPunct="0">
              <a:lnSpc>
                <a:spcPct val="91667"/>
              </a:lnSpc>
              <a:spcBef>
                <a:spcPct val="3333"/>
              </a:spcBef>
            </a:pPr>
            <a:r>
              <a:rPr lang="en-US" sz="5400" b="1" spc="600" dirty="0">
                <a:solidFill>
                  <a:srgbClr val="132B54"/>
                </a:solidFill>
                <a:latin typeface="Panefresco"/>
                <a:cs typeface="Panefresco"/>
              </a:rPr>
              <a:t>FINDING GOD </a:t>
            </a:r>
          </a:p>
          <a:p>
            <a:pPr hangingPunct="0">
              <a:lnSpc>
                <a:spcPct val="91667"/>
              </a:lnSpc>
              <a:spcBef>
                <a:spcPct val="3333"/>
              </a:spcBef>
            </a:pPr>
            <a:r>
              <a:rPr lang="en-US" sz="5400" b="1" spc="300" dirty="0">
                <a:solidFill>
                  <a:srgbClr val="132B54"/>
                </a:solidFill>
                <a:latin typeface="Panefresco"/>
                <a:cs typeface="Panefresco"/>
              </a:rPr>
              <a:t>THRU REASON</a:t>
            </a:r>
          </a:p>
          <a:p>
            <a:pPr hangingPunct="0">
              <a:lnSpc>
                <a:spcPct val="91667"/>
              </a:lnSpc>
              <a:spcBef>
                <a:spcPct val="3333"/>
              </a:spcBef>
            </a:pPr>
            <a:endParaRPr lang="en-US" sz="5400" b="1" spc="900" dirty="0">
              <a:solidFill>
                <a:srgbClr val="132B54"/>
              </a:solidFill>
              <a:latin typeface="Panefresco"/>
              <a:cs typeface="Panefresco"/>
            </a:endParaRPr>
          </a:p>
          <a:p>
            <a:pPr hangingPunct="0">
              <a:lnSpc>
                <a:spcPct val="91667"/>
              </a:lnSpc>
              <a:spcBef>
                <a:spcPct val="3333"/>
              </a:spcBef>
            </a:pPr>
            <a:endParaRPr lang="en-US" sz="5400" b="1" dirty="0">
              <a:solidFill>
                <a:srgbClr val="132B54"/>
              </a:solidFill>
              <a:latin typeface="Panefresco"/>
              <a:cs typeface="Panefresco"/>
            </a:endParaRPr>
          </a:p>
        </p:txBody>
      </p:sp>
      <p:sp>
        <p:nvSpPr>
          <p:cNvPr id="5" name="title copy"/>
          <p:cNvSpPr/>
          <p:nvPr/>
        </p:nvSpPr>
        <p:spPr>
          <a:xfrm>
            <a:off x="1143000" y="2266950"/>
            <a:ext cx="6096000" cy="590550"/>
          </a:xfrm>
          <a:prstGeom prst="rect">
            <a:avLst/>
          </a:prstGeom>
        </p:spPr>
        <p:txBody>
          <a:bodyPr spcFirstLastPara="1" lIns="95250" tIns="128588" rIns="95250" bIns="0" anchor="t"/>
          <a:lstStyle/>
          <a:p>
            <a:pPr algn="l" hangingPunct="0">
              <a:lnSpc>
                <a:spcPct val="116667"/>
              </a:lnSpc>
            </a:pPr>
            <a:r>
              <a:rPr lang="en-US" sz="2250" b="1" spc="375" dirty="0">
                <a:solidFill>
                  <a:srgbClr val="FFFFFB"/>
                </a:solidFill>
                <a:latin typeface="Lato Light"/>
                <a:ea typeface="+mn-ea"/>
                <a:cs typeface="Lato Light"/>
              </a:rPr>
              <a:t>THE SELF-EVIDENT TRUTH</a:t>
            </a:r>
            <a:endParaRPr sz="2250" b="1" spc="375" dirty="0">
              <a:solidFill>
                <a:srgbClr val="FFFFFB"/>
              </a:solidFill>
              <a:latin typeface="Lato Light"/>
              <a:ea typeface="+mn-ea"/>
              <a:cs typeface="Lato Light"/>
            </a:endParaRPr>
          </a:p>
        </p:txBody>
      </p:sp>
      <p:sp>
        <p:nvSpPr>
          <p:cNvPr id="6" name="title copy"/>
          <p:cNvSpPr/>
          <p:nvPr/>
        </p:nvSpPr>
        <p:spPr>
          <a:xfrm>
            <a:off x="2801228" y="6163853"/>
            <a:ext cx="7408694" cy="839746"/>
          </a:xfrm>
          <a:prstGeom prst="rect">
            <a:avLst/>
          </a:prstGeom>
        </p:spPr>
        <p:txBody>
          <a:bodyPr spcFirstLastPara="1" lIns="95250" tIns="128588" rIns="95250" bIns="0" anchor="t"/>
          <a:lstStyle/>
          <a:p>
            <a:pPr algn="ctr" hangingPunct="0">
              <a:lnSpc>
                <a:spcPct val="116667"/>
              </a:lnSpc>
            </a:pPr>
            <a:r>
              <a:rPr lang="en-US" b="1" spc="225" dirty="0">
                <a:solidFill>
                  <a:srgbClr val="FFFFFB"/>
                </a:solidFill>
                <a:latin typeface="Lato Light"/>
                <a:cs typeface="Lato Light"/>
              </a:rPr>
              <a:t>Prepared &amp; Delivered By: </a:t>
            </a:r>
          </a:p>
          <a:p>
            <a:pPr algn="ctr" hangingPunct="0">
              <a:lnSpc>
                <a:spcPct val="116667"/>
              </a:lnSpc>
            </a:pPr>
            <a:r>
              <a:rPr lang="en-US" b="1" spc="225" dirty="0" err="1">
                <a:solidFill>
                  <a:srgbClr val="FFFFFB"/>
                </a:solidFill>
                <a:latin typeface="Lato Light"/>
                <a:ea typeface="+mn-ea"/>
                <a:cs typeface="Lato Light"/>
              </a:rPr>
              <a:t>Hafidh</a:t>
            </a:r>
            <a:r>
              <a:rPr lang="en-US" b="1" spc="225">
                <a:solidFill>
                  <a:srgbClr val="FFFFFB"/>
                </a:solidFill>
                <a:latin typeface="Lato Light"/>
                <a:ea typeface="+mn-ea"/>
                <a:cs typeface="Lato Light"/>
              </a:rPr>
              <a:t> </a:t>
            </a:r>
            <a:r>
              <a:rPr lang="en-US" b="1" spc="225" err="1">
                <a:solidFill>
                  <a:srgbClr val="FFFFFB"/>
                </a:solidFill>
                <a:latin typeface="Lato Light"/>
                <a:ea typeface="+mn-ea"/>
                <a:cs typeface="Lato Light"/>
              </a:rPr>
              <a:t>Saif</a:t>
            </a:r>
            <a:r>
              <a:rPr lang="en-US" b="1" spc="225">
                <a:solidFill>
                  <a:srgbClr val="FFFFFB"/>
                </a:solidFill>
                <a:latin typeface="Lato Light"/>
                <a:ea typeface="+mn-ea"/>
                <a:cs typeface="Lato Light"/>
              </a:rPr>
              <a:t> Al-</a:t>
            </a:r>
            <a:r>
              <a:rPr lang="en-US" b="1" spc="225" err="1">
                <a:solidFill>
                  <a:srgbClr val="FFFFFB"/>
                </a:solidFill>
                <a:latin typeface="Lato Light"/>
                <a:ea typeface="+mn-ea"/>
                <a:cs typeface="Lato Light"/>
              </a:rPr>
              <a:t>Rawahy</a:t>
            </a:r>
            <a:r>
              <a:rPr lang="en-US" b="1" spc="225">
                <a:solidFill>
                  <a:srgbClr val="FFFFFB"/>
                </a:solidFill>
                <a:latin typeface="Lato Light"/>
                <a:ea typeface="+mn-ea"/>
                <a:cs typeface="Lato Light"/>
              </a:rPr>
              <a:t>, 2020</a:t>
            </a:r>
            <a:endParaRPr b="1" spc="225">
              <a:solidFill>
                <a:srgbClr val="FFFFFB"/>
              </a:solidFill>
              <a:latin typeface="Lato Light"/>
              <a:ea typeface="+mn-ea"/>
              <a:cs typeface="Lato Light"/>
            </a:endParaRPr>
          </a:p>
        </p:txBody>
      </p:sp>
      <p:sp>
        <p:nvSpPr>
          <p:cNvPr id="7" name="title copy"/>
          <p:cNvSpPr/>
          <p:nvPr/>
        </p:nvSpPr>
        <p:spPr>
          <a:xfrm>
            <a:off x="1004235" y="4663083"/>
            <a:ext cx="5141384" cy="653196"/>
          </a:xfrm>
          <a:prstGeom prst="rect">
            <a:avLst/>
          </a:prstGeom>
        </p:spPr>
        <p:txBody>
          <a:bodyPr spcFirstLastPara="1" lIns="95250" tIns="128588" rIns="95250" bIns="0" anchor="t"/>
          <a:lstStyle/>
          <a:p>
            <a:pPr algn="l" hangingPunct="0">
              <a:lnSpc>
                <a:spcPct val="91667"/>
              </a:lnSpc>
              <a:spcBef>
                <a:spcPct val="3333"/>
              </a:spcBef>
            </a:pPr>
            <a:r>
              <a:rPr lang="en-US" sz="2400">
                <a:latin typeface="Panefresco"/>
                <a:cs typeface="Panefresco"/>
              </a:rPr>
              <a:t>Countering New Atheists’ Narratives</a:t>
            </a:r>
            <a:endParaRPr sz="2400">
              <a:latin typeface="Panefresco"/>
              <a:cs typeface="Panefresco"/>
            </a:endParaRPr>
          </a:p>
        </p:txBody>
      </p:sp>
      <p:pic>
        <p:nvPicPr>
          <p:cNvPr id="8" name="Line-24"/>
          <p:cNvPicPr/>
          <p:nvPr/>
        </p:nvPicPr>
        <p:blipFill rotWithShape="1">
          <a:blip r:embed="rId6"/>
          <a:stretch>
            <a:fillRect/>
          </a:stretch>
        </p:blipFill>
        <p:spPr>
          <a:xfrm>
            <a:off x="0" y="2867025"/>
            <a:ext cx="6904340" cy="166092"/>
          </a:xfrm>
          <a:prstGeom prst="rect">
            <a:avLst/>
          </a:prstGeom>
        </p:spPr>
      </p:pic>
      <p:pic>
        <p:nvPicPr>
          <p:cNvPr id="9" name="Line-24">
            <a:extLst>
              <a:ext uri="{FF2B5EF4-FFF2-40B4-BE49-F238E27FC236}">
                <a16:creationId xmlns:a16="http://schemas.microsoft.com/office/drawing/2014/main" id="{13452501-5130-0A4C-9BE1-D082E725FE20}"/>
              </a:ext>
            </a:extLst>
          </p:cNvPr>
          <p:cNvPicPr/>
          <p:nvPr/>
        </p:nvPicPr>
        <p:blipFill rotWithShape="1">
          <a:blip r:embed="rId6"/>
          <a:stretch>
            <a:fillRect/>
          </a:stretch>
        </p:blipFill>
        <p:spPr>
          <a:xfrm>
            <a:off x="13963" y="4574903"/>
            <a:ext cx="6904340" cy="166092"/>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0" y="79704"/>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God’s Attributes of Life</a:t>
            </a:r>
            <a:endParaRPr sz="3600">
              <a:solidFill>
                <a:srgbClr val="F2A956"/>
              </a:solidFill>
              <a:latin typeface="Panefresco"/>
              <a:ea typeface="+mn-ea"/>
              <a:cs typeface="Panefresco"/>
            </a:endParaRPr>
          </a:p>
        </p:txBody>
      </p:sp>
      <p:sp>
        <p:nvSpPr>
          <p:cNvPr id="10" name="title copy"/>
          <p:cNvSpPr/>
          <p:nvPr/>
        </p:nvSpPr>
        <p:spPr>
          <a:xfrm>
            <a:off x="223220" y="663206"/>
            <a:ext cx="6874068" cy="6651993"/>
          </a:xfrm>
          <a:prstGeom prst="rect">
            <a:avLst/>
          </a:prstGeom>
        </p:spPr>
        <p:txBody>
          <a:bodyPr spcFirstLastPara="1" lIns="95250" tIns="128588" rIns="95250" bIns="0" anchor="t"/>
          <a:lstStyle/>
          <a:p>
            <a:pPr marL="342900" indent="-342900" algn="just" hangingPunct="0">
              <a:spcBef>
                <a:spcPts val="1800"/>
              </a:spcBef>
              <a:buFont typeface="Wingdings" pitchFamily="2" charset="2"/>
              <a:buChar char="§"/>
            </a:pPr>
            <a:r>
              <a:rPr lang="en-US" sz="2000" dirty="0">
                <a:solidFill>
                  <a:srgbClr val="132B54"/>
                </a:solidFill>
                <a:latin typeface="Lato"/>
                <a:cs typeface="Lato"/>
              </a:rPr>
              <a:t>The concept of life or living is used for defining two groups of creatures: vegetation, which is characterized by </a:t>
            </a:r>
            <a:r>
              <a:rPr lang="en-US" sz="2000" dirty="0">
                <a:solidFill>
                  <a:srgbClr val="FF0000"/>
                </a:solidFill>
                <a:latin typeface="Lato"/>
                <a:cs typeface="Lato"/>
              </a:rPr>
              <a:t>growth</a:t>
            </a:r>
            <a:r>
              <a:rPr lang="en-US" sz="2000" dirty="0">
                <a:solidFill>
                  <a:srgbClr val="132B54"/>
                </a:solidFill>
                <a:latin typeface="Lato"/>
                <a:cs typeface="Lato"/>
              </a:rPr>
              <a:t>, and humans &amp; animals, which is characterized by possession of </a:t>
            </a:r>
            <a:r>
              <a:rPr lang="en-US" sz="2000" dirty="0">
                <a:solidFill>
                  <a:srgbClr val="FF0000"/>
                </a:solidFill>
                <a:latin typeface="Lato"/>
                <a:cs typeface="Lato"/>
              </a:rPr>
              <a:t>consciousness &amp; will</a:t>
            </a:r>
          </a:p>
          <a:p>
            <a:pPr marL="342900" indent="-342900" algn="just" hangingPunct="0">
              <a:spcBef>
                <a:spcPts val="1800"/>
              </a:spcBef>
              <a:buFont typeface="Wingdings" pitchFamily="2" charset="2"/>
              <a:buChar char="§"/>
            </a:pPr>
            <a:r>
              <a:rPr lang="en-US" sz="2000" dirty="0">
                <a:solidFill>
                  <a:srgbClr val="132B54"/>
                </a:solidFill>
                <a:latin typeface="Lato"/>
                <a:cs typeface="Lato"/>
              </a:rPr>
              <a:t>The first meaning of life that characterized by growth cannot be associated with God, because it is limited and imperfect, as vegetation requires external factors for development and growth in order to reach perfection, and this pertains to the negational attributes of God as mentioned in our previous argument </a:t>
            </a:r>
          </a:p>
          <a:p>
            <a:pPr marL="342900" indent="-342900" algn="just" hangingPunct="0">
              <a:spcBef>
                <a:spcPts val="1800"/>
              </a:spcBef>
              <a:buFont typeface="Wingdings" pitchFamily="2" charset="2"/>
              <a:buChar char="§"/>
            </a:pPr>
            <a:r>
              <a:rPr lang="en-US" sz="2000" dirty="0">
                <a:solidFill>
                  <a:srgbClr val="132B54"/>
                </a:solidFill>
                <a:latin typeface="Lato"/>
                <a:cs typeface="Lato"/>
              </a:rPr>
              <a:t>The second meaning of life that characterized by consciousness and will (as we indicated in Part Two that through consciousness, freewill and use of faculty of reason human beings existentially pursue perfection and excellence), although it comprises of limitation and defects as applicable in creatures, it could be applicable to God but with the consideration of being perfect and unlimited</a:t>
            </a:r>
          </a:p>
          <a:p>
            <a:pPr algn="just" hangingPunct="0">
              <a:spcBef>
                <a:spcPts val="1800"/>
              </a:spcBef>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7963786" y="663206"/>
            <a:ext cx="4369981" cy="5978560"/>
          </a:xfrm>
          <a:prstGeom prst="rect">
            <a:avLst/>
          </a:prstGeom>
        </p:spPr>
        <p:txBody>
          <a:bodyPr wrap="square">
            <a:spAutoFit/>
          </a:bodyPr>
          <a:lstStyle/>
          <a:p>
            <a:pPr marL="342900" indent="-342900" algn="just" hangingPunct="0">
              <a:spcBef>
                <a:spcPts val="900"/>
              </a:spcBef>
              <a:buClr>
                <a:schemeClr val="accent4"/>
              </a:buClr>
              <a:buFont typeface="Wingdings" pitchFamily="2" charset="2"/>
              <a:buChar char="§"/>
            </a:pPr>
            <a:r>
              <a:rPr lang="en-US" dirty="0">
                <a:solidFill>
                  <a:schemeClr val="bg2"/>
                </a:solidFill>
                <a:latin typeface="Lato"/>
                <a:cs typeface="Lato"/>
              </a:rPr>
              <a:t>Although life is related with living of material creatures, in reality, it's the essential characteristics of non-material entity (spirit/soul) that has been hosted in the material creature </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For example, the human body material (which is material) is regarded as living, is due to the effect of the spirit/soul (</a:t>
            </a:r>
            <a:r>
              <a:rPr lang="en-US" i="1" dirty="0" err="1">
                <a:solidFill>
                  <a:schemeClr val="bg2"/>
                </a:solidFill>
                <a:latin typeface="Lato"/>
                <a:cs typeface="Lato"/>
              </a:rPr>
              <a:t>Ruh</a:t>
            </a:r>
            <a:r>
              <a:rPr lang="en-US" i="1" dirty="0">
                <a:solidFill>
                  <a:schemeClr val="bg2"/>
                </a:solidFill>
                <a:latin typeface="Lato"/>
                <a:cs typeface="Lato"/>
              </a:rPr>
              <a:t>/</a:t>
            </a:r>
            <a:r>
              <a:rPr lang="en-US" i="1" dirty="0" err="1">
                <a:solidFill>
                  <a:schemeClr val="bg2"/>
                </a:solidFill>
                <a:latin typeface="Lato"/>
                <a:cs typeface="Lato"/>
              </a:rPr>
              <a:t>Nafs</a:t>
            </a:r>
            <a:r>
              <a:rPr lang="en-US" dirty="0">
                <a:solidFill>
                  <a:schemeClr val="bg2"/>
                </a:solidFill>
                <a:latin typeface="Lato"/>
                <a:cs typeface="Lato"/>
              </a:rPr>
              <a:t>)  i.e. In other words, application of attribute of life to the material existence is accidental</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Just as progression or growth is essential for the material existence, life is essential for non-material existence </a:t>
            </a:r>
          </a:p>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All of non-material existents have the essential attribute of life; As the essence of God is non-material, therefore, God has Life as His attribute of essence</a:t>
            </a:r>
          </a:p>
        </p:txBody>
      </p:sp>
      <p:sp>
        <p:nvSpPr>
          <p:cNvPr id="5" name="Rectangle 4">
            <a:extLst>
              <a:ext uri="{FF2B5EF4-FFF2-40B4-BE49-F238E27FC236}">
                <a16:creationId xmlns:a16="http://schemas.microsoft.com/office/drawing/2014/main" id="{F5582FBE-1390-5E44-B32A-CD795989F2A7}"/>
              </a:ext>
            </a:extLst>
          </p:cNvPr>
          <p:cNvSpPr/>
          <p:nvPr/>
        </p:nvSpPr>
        <p:spPr>
          <a:xfrm>
            <a:off x="12475024" y="6797521"/>
            <a:ext cx="441146" cy="369332"/>
          </a:xfrm>
          <a:prstGeom prst="rect">
            <a:avLst/>
          </a:prstGeom>
        </p:spPr>
        <p:txBody>
          <a:bodyPr wrap="none">
            <a:spAutoFit/>
          </a:bodyPr>
          <a:lstStyle/>
          <a:p>
            <a:r>
              <a:rPr lang="en-OM" dirty="0">
                <a:solidFill>
                  <a:schemeClr val="bg2"/>
                </a:solidFill>
                <a:latin typeface="Century Gothic" panose="020B0502020202020204" pitchFamily="34" charset="0"/>
              </a:rPr>
              <a:t>10</a:t>
            </a:r>
          </a:p>
        </p:txBody>
      </p:sp>
    </p:spTree>
    <p:extLst>
      <p:ext uri="{BB962C8B-B14F-4D97-AF65-F5344CB8AC3E}">
        <p14:creationId xmlns:p14="http://schemas.microsoft.com/office/powerpoint/2010/main" val="362215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0" y="0"/>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God’s Attributes of Knowledge</a:t>
            </a:r>
            <a:endParaRPr sz="3600">
              <a:solidFill>
                <a:srgbClr val="F2A956"/>
              </a:solidFill>
              <a:latin typeface="Panefresco"/>
              <a:ea typeface="+mn-ea"/>
              <a:cs typeface="Panefresco"/>
            </a:endParaRPr>
          </a:p>
        </p:txBody>
      </p:sp>
      <p:sp>
        <p:nvSpPr>
          <p:cNvPr id="10" name="title copy"/>
          <p:cNvSpPr/>
          <p:nvPr/>
        </p:nvSpPr>
        <p:spPr>
          <a:xfrm>
            <a:off x="249127" y="441251"/>
            <a:ext cx="6874068" cy="6651993"/>
          </a:xfrm>
          <a:prstGeom prst="rect">
            <a:avLst/>
          </a:prstGeom>
        </p:spPr>
        <p:txBody>
          <a:bodyPr spcFirstLastPara="1" lIns="95250" tIns="128588" rIns="95250" bIns="0" anchor="t"/>
          <a:lstStyle/>
          <a:p>
            <a:pPr marL="342900" indent="-342900" algn="just" hangingPunct="0">
              <a:spcBef>
                <a:spcPts val="1800"/>
              </a:spcBef>
              <a:buFont typeface="Wingdings" pitchFamily="2" charset="2"/>
              <a:buChar char="§"/>
            </a:pPr>
            <a:r>
              <a:rPr lang="en-US" sz="2000" dirty="0">
                <a:solidFill>
                  <a:srgbClr val="132B54"/>
                </a:solidFill>
                <a:latin typeface="Lato"/>
                <a:cs typeface="Lato"/>
              </a:rPr>
              <a:t>There are many ways to prove God’s knowledge; Three ways are cited here:</a:t>
            </a:r>
          </a:p>
          <a:p>
            <a:pPr marL="457200" indent="-457200" algn="just" hangingPunct="0">
              <a:spcBef>
                <a:spcPts val="1800"/>
              </a:spcBef>
              <a:buFont typeface="+mj-lt"/>
              <a:buAutoNum type="arabicPeriod"/>
            </a:pPr>
            <a:r>
              <a:rPr lang="en-US" sz="2000" dirty="0">
                <a:solidFill>
                  <a:srgbClr val="132B54"/>
                </a:solidFill>
                <a:latin typeface="Lato"/>
                <a:cs typeface="Lato"/>
              </a:rPr>
              <a:t>One way, since knowledge exists within the creature, verily the ultimate perfect form of it and unbounded must exist within the Creator</a:t>
            </a:r>
          </a:p>
          <a:p>
            <a:pPr marL="457200" indent="-457200" algn="just" hangingPunct="0">
              <a:spcBef>
                <a:spcPts val="1800"/>
              </a:spcBef>
              <a:buFont typeface="+mj-lt"/>
              <a:buAutoNum type="arabicPeriod"/>
            </a:pPr>
            <a:r>
              <a:rPr lang="en-US" sz="2000" dirty="0">
                <a:solidFill>
                  <a:srgbClr val="132B54"/>
                </a:solidFill>
                <a:latin typeface="Lato"/>
                <a:cs typeface="Lato"/>
              </a:rPr>
              <a:t>Second way, God’s knowledge can be proven through the argument of complexity, orderliness, intelligence, perfection, and purposefulness of the universe; The manifestation of this complex, orderly, perfect, intelligent and  purposeful universe has clear indication of a precise and perfect knowledgeable Creator; Just like an intellectual book or eloquent poetry or any form of arts is the sign of wisdom, taste and knowledge or qualification of the artist, the universe reflects the perfect and unbounded knowledge of the Creator</a:t>
            </a:r>
          </a:p>
          <a:p>
            <a:pPr marL="457200" indent="-457200" algn="just" hangingPunct="0">
              <a:spcBef>
                <a:spcPts val="1800"/>
              </a:spcBef>
              <a:buFont typeface="+mj-lt"/>
              <a:buAutoNum type="arabicPeriod"/>
            </a:pPr>
            <a:r>
              <a:rPr lang="en-US" sz="2000" dirty="0">
                <a:solidFill>
                  <a:srgbClr val="132B54"/>
                </a:solidFill>
                <a:latin typeface="Lato"/>
                <a:cs typeface="Lato"/>
              </a:rPr>
              <a:t>Third way is based on speculative philosophy that established the principle that every non-material existence has self-contained knowledge</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pic>
        <p:nvPicPr>
          <p:cNvPr id="11" name="Picture 10" descr="A star filled sky&#10;&#10;Description automatically generated">
            <a:extLst>
              <a:ext uri="{FF2B5EF4-FFF2-40B4-BE49-F238E27FC236}">
                <a16:creationId xmlns:a16="http://schemas.microsoft.com/office/drawing/2014/main" id="{ADB6ECBF-26A4-CD41-8D7D-307A68042D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4852" y="3924064"/>
            <a:ext cx="3790103" cy="2503289"/>
          </a:xfrm>
          <a:prstGeom prst="rect">
            <a:avLst/>
          </a:prstGeom>
        </p:spPr>
      </p:pic>
      <p:pic>
        <p:nvPicPr>
          <p:cNvPr id="13" name="Picture 12" descr="A picture containing table, small, blue, group&#10;&#10;Description automatically generated">
            <a:extLst>
              <a:ext uri="{FF2B5EF4-FFF2-40B4-BE49-F238E27FC236}">
                <a16:creationId xmlns:a16="http://schemas.microsoft.com/office/drawing/2014/main" id="{B0D88CAE-6EA3-194A-92E6-18D363A29BCD}"/>
              </a:ext>
            </a:extLst>
          </p:cNvPr>
          <p:cNvPicPr>
            <a:picLocks noChangeAspect="1"/>
          </p:cNvPicPr>
          <p:nvPr/>
        </p:nvPicPr>
        <p:blipFill rotWithShape="1">
          <a:blip r:embed="rId6">
            <a:extLst>
              <a:ext uri="{28A0092B-C50C-407E-A947-70E740481C1C}">
                <a14:useLocalDpi xmlns:a14="http://schemas.microsoft.com/office/drawing/2010/main" val="0"/>
              </a:ext>
            </a:extLst>
          </a:blip>
          <a:srcRect b="7168"/>
          <a:stretch/>
        </p:blipFill>
        <p:spPr>
          <a:xfrm>
            <a:off x="8334853" y="882502"/>
            <a:ext cx="3790103" cy="2782409"/>
          </a:xfrm>
          <a:prstGeom prst="rect">
            <a:avLst/>
          </a:prstGeom>
        </p:spPr>
      </p:pic>
      <p:sp>
        <p:nvSpPr>
          <p:cNvPr id="4" name="Rectangle 3">
            <a:extLst>
              <a:ext uri="{FF2B5EF4-FFF2-40B4-BE49-F238E27FC236}">
                <a16:creationId xmlns:a16="http://schemas.microsoft.com/office/drawing/2014/main" id="{157CF444-3ACB-A746-AD21-5A5B70726D44}"/>
              </a:ext>
            </a:extLst>
          </p:cNvPr>
          <p:cNvSpPr/>
          <p:nvPr/>
        </p:nvSpPr>
        <p:spPr>
          <a:xfrm>
            <a:off x="12467399" y="6797521"/>
            <a:ext cx="441146" cy="369332"/>
          </a:xfrm>
          <a:prstGeom prst="rect">
            <a:avLst/>
          </a:prstGeom>
        </p:spPr>
        <p:txBody>
          <a:bodyPr wrap="none">
            <a:spAutoFit/>
          </a:bodyPr>
          <a:lstStyle/>
          <a:p>
            <a:r>
              <a:rPr lang="en-OM" dirty="0">
                <a:solidFill>
                  <a:schemeClr val="bg2"/>
                </a:solidFill>
                <a:latin typeface="Century Gothic" panose="020B0502020202020204" pitchFamily="34" charset="0"/>
              </a:rPr>
              <a:t>11</a:t>
            </a:r>
          </a:p>
        </p:txBody>
      </p:sp>
    </p:spTree>
    <p:extLst>
      <p:ext uri="{BB962C8B-B14F-4D97-AF65-F5344CB8AC3E}">
        <p14:creationId xmlns:p14="http://schemas.microsoft.com/office/powerpoint/2010/main" val="222679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0" y="0"/>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God’s Attributes of Power</a:t>
            </a:r>
            <a:endParaRPr sz="3600">
              <a:solidFill>
                <a:srgbClr val="F2A956"/>
              </a:solidFill>
              <a:latin typeface="Panefresco"/>
              <a:ea typeface="+mn-ea"/>
              <a:cs typeface="Panefresco"/>
            </a:endParaRPr>
          </a:p>
        </p:txBody>
      </p:sp>
      <p:sp>
        <p:nvSpPr>
          <p:cNvPr id="10" name="title copy"/>
          <p:cNvSpPr/>
          <p:nvPr/>
        </p:nvSpPr>
        <p:spPr>
          <a:xfrm>
            <a:off x="173462" y="441251"/>
            <a:ext cx="7025398" cy="6721965"/>
          </a:xfrm>
          <a:prstGeom prst="rect">
            <a:avLst/>
          </a:prstGeom>
        </p:spPr>
        <p:txBody>
          <a:bodyPr spcFirstLastPara="1" lIns="95250" tIns="128588" rIns="95250" bIns="0" anchor="t"/>
          <a:lstStyle/>
          <a:p>
            <a:pPr marL="342900" indent="-342900" algn="just" hangingPunct="0">
              <a:spcBef>
                <a:spcPts val="1200"/>
              </a:spcBef>
              <a:buFont typeface="Wingdings" pitchFamily="2" charset="2"/>
              <a:buChar char="§"/>
            </a:pPr>
            <a:r>
              <a:rPr lang="en-US" sz="2000" dirty="0">
                <a:solidFill>
                  <a:srgbClr val="132B54"/>
                </a:solidFill>
                <a:latin typeface="Lato"/>
                <a:cs typeface="Lato"/>
              </a:rPr>
              <a:t>When an agent produces an action voluntarily with an intention and freewill of its own, it is said to have the Power (or </a:t>
            </a:r>
            <a:r>
              <a:rPr lang="en-US" sz="2000" i="1" dirty="0" err="1">
                <a:solidFill>
                  <a:srgbClr val="132B54"/>
                </a:solidFill>
                <a:latin typeface="Lato"/>
                <a:cs typeface="Lato"/>
              </a:rPr>
              <a:t>Qudrah</a:t>
            </a:r>
            <a:r>
              <a:rPr lang="en-US" sz="2000" dirty="0">
                <a:solidFill>
                  <a:srgbClr val="132B54"/>
                </a:solidFill>
                <a:latin typeface="Lato"/>
                <a:cs typeface="Lato"/>
              </a:rPr>
              <a:t>) of performing the act</a:t>
            </a:r>
          </a:p>
          <a:p>
            <a:pPr marL="342900" indent="-342900" algn="just" hangingPunct="0">
              <a:spcBef>
                <a:spcPts val="1200"/>
              </a:spcBef>
              <a:buFont typeface="Wingdings" pitchFamily="2" charset="2"/>
              <a:buChar char="§"/>
            </a:pPr>
            <a:r>
              <a:rPr lang="en-US" sz="2000" dirty="0">
                <a:solidFill>
                  <a:srgbClr val="132B54"/>
                </a:solidFill>
                <a:latin typeface="Lato"/>
                <a:cs typeface="Lato"/>
              </a:rPr>
              <a:t>The level of Power (or </a:t>
            </a:r>
            <a:r>
              <a:rPr lang="en-US" sz="2000" i="1" dirty="0" err="1">
                <a:solidFill>
                  <a:srgbClr val="132B54"/>
                </a:solidFill>
                <a:latin typeface="Lato"/>
                <a:cs typeface="Lato"/>
              </a:rPr>
              <a:t>Qudrah</a:t>
            </a:r>
            <a:r>
              <a:rPr lang="en-US" sz="2000" dirty="0">
                <a:solidFill>
                  <a:srgbClr val="132B54"/>
                </a:solidFill>
                <a:latin typeface="Lato"/>
                <a:cs typeface="Lato"/>
              </a:rPr>
              <a:t>) is dependent upon the level of perfection of an existent; For example, an existent with infinite perfection will have infinite Power</a:t>
            </a:r>
          </a:p>
          <a:p>
            <a:pPr marL="342900" indent="-342900" algn="just" hangingPunct="0">
              <a:spcBef>
                <a:spcPts val="1200"/>
              </a:spcBef>
              <a:buFont typeface="Wingdings" pitchFamily="2" charset="2"/>
              <a:buChar char="§"/>
            </a:pPr>
            <a:r>
              <a:rPr lang="en-US" sz="2000" dirty="0">
                <a:solidFill>
                  <a:srgbClr val="132B54"/>
                </a:solidFill>
                <a:latin typeface="Lato"/>
                <a:cs typeface="Lato"/>
              </a:rPr>
              <a:t>Therefore, God is the possessor of all perfections (already proven in the previous arguments), He must possess infinite Power, meaning He is able to do anything</a:t>
            </a:r>
          </a:p>
          <a:p>
            <a:pPr marL="342900" indent="-342900" algn="just" hangingPunct="0">
              <a:spcBef>
                <a:spcPts val="1200"/>
              </a:spcBef>
              <a:buFont typeface="Wingdings" pitchFamily="2" charset="2"/>
              <a:buChar char="§"/>
            </a:pPr>
            <a:r>
              <a:rPr lang="en-US" sz="2000" dirty="0">
                <a:solidFill>
                  <a:srgbClr val="132B54"/>
                </a:solidFill>
                <a:latin typeface="Lato"/>
                <a:cs typeface="Lato"/>
              </a:rPr>
              <a:t>Atheists sometimes bring to the table tricky and absurd questions related to God’s power e.g. Can God throw you out of His kingdom? Or Can God create another God?</a:t>
            </a:r>
          </a:p>
          <a:p>
            <a:pPr marL="342900" indent="-342900" algn="just" hangingPunct="0">
              <a:spcBef>
                <a:spcPts val="1200"/>
              </a:spcBef>
              <a:buFont typeface="Wingdings" pitchFamily="2" charset="2"/>
              <a:buChar char="§"/>
            </a:pPr>
            <a:r>
              <a:rPr lang="en-US" sz="2000" dirty="0">
                <a:solidFill>
                  <a:srgbClr val="132B54"/>
                </a:solidFill>
                <a:latin typeface="Lato"/>
                <a:cs typeface="Lato"/>
              </a:rPr>
              <a:t>Christians too justify the idea that God incarnated to the world as Jesus on the basis that God can do anything</a:t>
            </a:r>
          </a:p>
          <a:p>
            <a:pPr marL="342900" indent="-342900" algn="just" hangingPunct="0">
              <a:spcBef>
                <a:spcPts val="1200"/>
              </a:spcBef>
              <a:buFont typeface="Wingdings" pitchFamily="2" charset="2"/>
              <a:buChar char="§"/>
            </a:pPr>
            <a:r>
              <a:rPr lang="en-US" sz="2000" dirty="0">
                <a:solidFill>
                  <a:srgbClr val="132B54"/>
                </a:solidFill>
                <a:latin typeface="Lato"/>
                <a:cs typeface="Lato"/>
              </a:rPr>
              <a:t>We say, God’s voluntary action must be possible to actualize (doesn’t defy logic) and God must have the desire to actualize it i.e. A thing that is essentially impossible or necessarily absurd will not have relevance</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algn="just" hangingPunct="0">
              <a:spcBef>
                <a:spcPts val="1800"/>
              </a:spcBef>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8094328" y="907641"/>
            <a:ext cx="4136867" cy="5493812"/>
          </a:xfrm>
          <a:prstGeom prst="rect">
            <a:avLst/>
          </a:prstGeom>
        </p:spPr>
        <p:txBody>
          <a:bodyPr wrap="square">
            <a:spAutoFit/>
          </a:bodyPr>
          <a:lstStyle/>
          <a:p>
            <a:pPr marL="342900" indent="-342900" algn="just" hangingPunct="0">
              <a:lnSpc>
                <a:spcPct val="100000"/>
              </a:lnSpc>
              <a:spcBef>
                <a:spcPts val="1800"/>
              </a:spcBef>
              <a:buClr>
                <a:schemeClr val="accent4"/>
              </a:buClr>
              <a:buFont typeface="Wingdings" pitchFamily="2" charset="2"/>
              <a:buChar char="§"/>
            </a:pPr>
            <a:r>
              <a:rPr lang="en-US">
                <a:solidFill>
                  <a:schemeClr val="bg2"/>
                </a:solidFill>
                <a:latin typeface="Lato"/>
                <a:cs typeface="Lato"/>
              </a:rPr>
              <a:t>The Qur’an says: “Indeed Allah has power over all things” (Qur’an 2:7), however, one must be mindful of certain points:</a:t>
            </a:r>
          </a:p>
          <a:p>
            <a:pPr marL="342900" indent="-342900" algn="just" hangingPunct="0">
              <a:lnSpc>
                <a:spcPct val="100000"/>
              </a:lnSpc>
              <a:spcBef>
                <a:spcPts val="1800"/>
              </a:spcBef>
              <a:buClr>
                <a:schemeClr val="accent4"/>
              </a:buClr>
              <a:buFont typeface="Wingdings" pitchFamily="2" charset="2"/>
              <a:buChar char="§"/>
            </a:pPr>
            <a:r>
              <a:rPr lang="en-US">
                <a:solidFill>
                  <a:schemeClr val="bg2"/>
                </a:solidFill>
                <a:latin typeface="Lato"/>
                <a:cs typeface="Lato"/>
              </a:rPr>
              <a:t>While God possesses the power to perform anything, it doesn’t mean that He will have to perform everything, but whatever God intends to perform, He will perform </a:t>
            </a:r>
          </a:p>
          <a:p>
            <a:pPr marL="342900" indent="-342900" algn="just" hangingPunct="0">
              <a:lnSpc>
                <a:spcPct val="100000"/>
              </a:lnSpc>
              <a:spcBef>
                <a:spcPts val="1800"/>
              </a:spcBef>
              <a:buClr>
                <a:schemeClr val="accent4"/>
              </a:buClr>
              <a:buFont typeface="Wingdings" pitchFamily="2" charset="2"/>
              <a:buChar char="§"/>
            </a:pPr>
            <a:r>
              <a:rPr lang="en-US">
                <a:solidFill>
                  <a:schemeClr val="bg2"/>
                </a:solidFill>
                <a:latin typeface="Lato"/>
                <a:cs typeface="Lato"/>
              </a:rPr>
              <a:t>God is all-wise, and therefore, He will not perform an act which is unwise</a:t>
            </a:r>
          </a:p>
          <a:p>
            <a:pPr marL="342900" indent="-342900" algn="just" hangingPunct="0">
              <a:lnSpc>
                <a:spcPct val="100000"/>
              </a:lnSpc>
              <a:spcBef>
                <a:spcPts val="1800"/>
              </a:spcBef>
              <a:buClr>
                <a:schemeClr val="accent4"/>
              </a:buClr>
              <a:buFont typeface="Wingdings" pitchFamily="2" charset="2"/>
              <a:buChar char="§"/>
            </a:pPr>
            <a:r>
              <a:rPr lang="en-US">
                <a:solidFill>
                  <a:schemeClr val="bg2"/>
                </a:solidFill>
                <a:latin typeface="Lato"/>
                <a:cs typeface="Lato"/>
              </a:rPr>
              <a:t>Since power includes the quality of freewill, and since God has infinite power, it implies that God has also perfect freewill, which is uninfluenced by anything</a:t>
            </a:r>
          </a:p>
        </p:txBody>
      </p:sp>
      <p:sp>
        <p:nvSpPr>
          <p:cNvPr id="5" name="Rectangle 4">
            <a:extLst>
              <a:ext uri="{FF2B5EF4-FFF2-40B4-BE49-F238E27FC236}">
                <a16:creationId xmlns:a16="http://schemas.microsoft.com/office/drawing/2014/main" id="{90FEAD12-C899-1948-A70F-0C358692E899}"/>
              </a:ext>
            </a:extLst>
          </p:cNvPr>
          <p:cNvSpPr/>
          <p:nvPr/>
        </p:nvSpPr>
        <p:spPr>
          <a:xfrm>
            <a:off x="12532845" y="6797521"/>
            <a:ext cx="441146" cy="369332"/>
          </a:xfrm>
          <a:prstGeom prst="rect">
            <a:avLst/>
          </a:prstGeom>
        </p:spPr>
        <p:txBody>
          <a:bodyPr wrap="none">
            <a:spAutoFit/>
          </a:bodyPr>
          <a:lstStyle/>
          <a:p>
            <a:r>
              <a:rPr lang="en-OM" dirty="0">
                <a:solidFill>
                  <a:schemeClr val="bg2"/>
                </a:solidFill>
                <a:latin typeface="Century Gothic" panose="020B0502020202020204" pitchFamily="34" charset="0"/>
              </a:rPr>
              <a:t>12</a:t>
            </a:r>
          </a:p>
        </p:txBody>
      </p:sp>
    </p:spTree>
    <p:extLst>
      <p:ext uri="{BB962C8B-B14F-4D97-AF65-F5344CB8AC3E}">
        <p14:creationId xmlns:p14="http://schemas.microsoft.com/office/powerpoint/2010/main" val="220414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0" y="0"/>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The Issue of Evil</a:t>
            </a:r>
            <a:r>
              <a:rPr lang="en-US" sz="3600">
                <a:solidFill>
                  <a:srgbClr val="F2A956"/>
                </a:solidFill>
                <a:latin typeface="Panefresco"/>
                <a:cs typeface="Panefresco"/>
              </a:rPr>
              <a:t> and </a:t>
            </a:r>
            <a:r>
              <a:rPr lang="en-US" sz="3600">
                <a:solidFill>
                  <a:srgbClr val="F2A956"/>
                </a:solidFill>
                <a:latin typeface="Panefresco"/>
                <a:ea typeface="+mn-ea"/>
                <a:cs typeface="Panefresco"/>
              </a:rPr>
              <a:t>Suffering</a:t>
            </a:r>
            <a:endParaRPr sz="3600">
              <a:solidFill>
                <a:srgbClr val="F2A956"/>
              </a:solidFill>
              <a:latin typeface="Panefresco"/>
              <a:ea typeface="+mn-ea"/>
              <a:cs typeface="Panefresco"/>
            </a:endParaRPr>
          </a:p>
        </p:txBody>
      </p:sp>
      <p:sp>
        <p:nvSpPr>
          <p:cNvPr id="10" name="title copy"/>
          <p:cNvSpPr/>
          <p:nvPr/>
        </p:nvSpPr>
        <p:spPr>
          <a:xfrm>
            <a:off x="249127" y="514350"/>
            <a:ext cx="6874068" cy="6721965"/>
          </a:xfrm>
          <a:prstGeom prst="rect">
            <a:avLst/>
          </a:prstGeom>
        </p:spPr>
        <p:txBody>
          <a:bodyPr spcFirstLastPara="1" lIns="95250" tIns="128588" rIns="95250" bIns="0" anchor="t"/>
          <a:lstStyle/>
          <a:p>
            <a:pPr marL="342900" indent="-342900" algn="just" hangingPunct="0">
              <a:spcBef>
                <a:spcPts val="1800"/>
              </a:spcBef>
              <a:buFont typeface="Wingdings" pitchFamily="2" charset="2"/>
              <a:buChar char="§"/>
            </a:pPr>
            <a:r>
              <a:rPr lang="en-US" sz="2000" dirty="0">
                <a:solidFill>
                  <a:srgbClr val="132B54"/>
                </a:solidFill>
                <a:latin typeface="Lato"/>
                <a:cs typeface="Lato"/>
              </a:rPr>
              <a:t>Atheists have taken extreme negative and offensive view towards God and religion when it comes to dealing with the issue of evil and suffering in the world </a:t>
            </a:r>
          </a:p>
          <a:p>
            <a:pPr marL="342900" indent="-342900" algn="just" hangingPunct="0">
              <a:spcBef>
                <a:spcPts val="1800"/>
              </a:spcBef>
              <a:buFont typeface="Wingdings" pitchFamily="2" charset="2"/>
              <a:buChar char="§"/>
            </a:pPr>
            <a:r>
              <a:rPr lang="en-US" sz="2000" dirty="0">
                <a:solidFill>
                  <a:srgbClr val="132B54"/>
                </a:solidFill>
                <a:latin typeface="Lato"/>
                <a:cs typeface="Lato"/>
              </a:rPr>
              <a:t>Some atheists may have valid and genuine concern for presence of evil and human suffering in this world, but they fail to understand the DIVINE WISDOM for allowing some evil and suffering to take place, especially from Islamic viewpoint of DIVINE JUSTICE</a:t>
            </a:r>
          </a:p>
          <a:p>
            <a:pPr marL="342900" indent="-342900" algn="just" hangingPunct="0">
              <a:spcBef>
                <a:spcPts val="1800"/>
              </a:spcBef>
              <a:buFont typeface="Wingdings" pitchFamily="2" charset="2"/>
              <a:buChar char="§"/>
            </a:pPr>
            <a:r>
              <a:rPr lang="en-US" sz="2000" dirty="0">
                <a:solidFill>
                  <a:srgbClr val="132B54"/>
                </a:solidFill>
                <a:latin typeface="Lato"/>
                <a:cs typeface="Lato"/>
              </a:rPr>
              <a:t>Atheists argue that the existence of a powerful and merciful God is incompatible with the existence of evil and suffering in the world</a:t>
            </a:r>
          </a:p>
          <a:p>
            <a:pPr marL="342900" indent="-342900" algn="just" hangingPunct="0">
              <a:spcBef>
                <a:spcPts val="1800"/>
              </a:spcBef>
              <a:buFont typeface="Wingdings" pitchFamily="2" charset="2"/>
              <a:buChar char="§"/>
            </a:pPr>
            <a:r>
              <a:rPr lang="en-US" sz="2000" dirty="0">
                <a:solidFill>
                  <a:srgbClr val="132B54"/>
                </a:solidFill>
                <a:latin typeface="Lato"/>
                <a:cs typeface="Lato"/>
              </a:rPr>
              <a:t>If God is merciful, He should want the evil and suffering to stop; And if God is  powerful, He should be able to stop it; However, since there is plenty of evil and suffering in the world, it means that either He is not powerful or He is not merciful or He lacks both mercy and power or simply He does not exist </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algn="just" hangingPunct="0">
              <a:spcBef>
                <a:spcPts val="1800"/>
              </a:spcBef>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7996979" y="631308"/>
            <a:ext cx="4331566" cy="6093976"/>
          </a:xfrm>
          <a:prstGeom prst="rect">
            <a:avLst/>
          </a:prstGeom>
        </p:spPr>
        <p:txBody>
          <a:bodyPr wrap="square">
            <a:spAutoFit/>
          </a:bodyPr>
          <a:lstStyle/>
          <a:p>
            <a:pPr marL="342900" indent="-342900" algn="just" hangingPunct="0">
              <a:lnSpc>
                <a:spcPct val="100000"/>
              </a:lnSpc>
              <a:spcBef>
                <a:spcPts val="900"/>
              </a:spcBef>
              <a:buClr>
                <a:schemeClr val="accent4"/>
              </a:buClr>
              <a:buFont typeface="Wingdings" pitchFamily="2" charset="2"/>
              <a:buChar char="§"/>
            </a:pPr>
            <a:r>
              <a:rPr lang="en-US" dirty="0">
                <a:solidFill>
                  <a:schemeClr val="bg2"/>
                </a:solidFill>
                <a:latin typeface="Lato"/>
                <a:cs typeface="Lato"/>
              </a:rPr>
              <a:t>Atheists’ evil and suffering argument is based on two FALSE assumptions:</a:t>
            </a:r>
          </a:p>
          <a:p>
            <a:pPr marL="342900" indent="-342900" algn="just" hangingPunct="0">
              <a:spcBef>
                <a:spcPts val="900"/>
              </a:spcBef>
              <a:buClr>
                <a:schemeClr val="accent4"/>
              </a:buClr>
              <a:buFont typeface="+mj-lt"/>
              <a:buAutoNum type="arabicPeriod"/>
            </a:pPr>
            <a:r>
              <a:rPr lang="en-US" dirty="0">
                <a:solidFill>
                  <a:schemeClr val="bg2"/>
                </a:solidFill>
                <a:latin typeface="Lato"/>
                <a:cs typeface="Lato"/>
              </a:rPr>
              <a:t>They assume that the nature of God consists only of the two attributes of POWER and MERCY, ignoring other attributes of God such as the DIVINE WISDOM that would enable them to understand God’s actions better</a:t>
            </a:r>
          </a:p>
          <a:p>
            <a:pPr marL="342900" indent="-342900" algn="just" hangingPunct="0">
              <a:spcBef>
                <a:spcPts val="900"/>
              </a:spcBef>
              <a:buClr>
                <a:schemeClr val="accent4"/>
              </a:buClr>
              <a:buFont typeface="+mj-lt"/>
              <a:buAutoNum type="arabicPeriod"/>
            </a:pPr>
            <a:r>
              <a:rPr lang="en-US" dirty="0">
                <a:solidFill>
                  <a:schemeClr val="bg2"/>
                </a:solidFill>
                <a:latin typeface="Lato"/>
                <a:cs typeface="Lato"/>
              </a:rPr>
              <a:t>They also assume that God has NOT provided us with REASON for allowing evil &amp; suffering in the world, and TOOLS to cope with difficulties </a:t>
            </a:r>
          </a:p>
          <a:p>
            <a:pPr marL="342900" indent="-342900" algn="just" hangingPunct="0">
              <a:spcBef>
                <a:spcPts val="900"/>
              </a:spcBef>
              <a:buClr>
                <a:schemeClr val="accent4"/>
              </a:buClr>
              <a:buFont typeface="Wingdings" pitchFamily="2" charset="2"/>
              <a:buChar char="§"/>
            </a:pPr>
            <a:r>
              <a:rPr lang="en-US" dirty="0">
                <a:solidFill>
                  <a:schemeClr val="bg2"/>
                </a:solidFill>
                <a:latin typeface="Lato"/>
                <a:cs typeface="Lato"/>
              </a:rPr>
              <a:t>Like many of atheists’ strong sentiments against God &amp; religion are argued from standpoint of ignorance about God and about religion</a:t>
            </a:r>
          </a:p>
          <a:p>
            <a:pPr marL="342900" indent="-342900" algn="just" hangingPunct="0">
              <a:spcBef>
                <a:spcPts val="900"/>
              </a:spcBef>
              <a:buClr>
                <a:schemeClr val="accent4"/>
              </a:buClr>
              <a:buFont typeface="Wingdings" pitchFamily="2" charset="2"/>
              <a:buChar char="§"/>
            </a:pPr>
            <a:r>
              <a:rPr lang="en-US" dirty="0">
                <a:solidFill>
                  <a:schemeClr val="bg2"/>
                </a:solidFill>
                <a:latin typeface="Lato"/>
                <a:cs typeface="Lato"/>
              </a:rPr>
              <a:t>Just because one cannot access the DIVINE WISDOM on the issue of evil and suffering, it does not mean that there isn’t one </a:t>
            </a:r>
          </a:p>
        </p:txBody>
      </p:sp>
      <p:sp>
        <p:nvSpPr>
          <p:cNvPr id="5" name="Rectangle 4">
            <a:extLst>
              <a:ext uri="{FF2B5EF4-FFF2-40B4-BE49-F238E27FC236}">
                <a16:creationId xmlns:a16="http://schemas.microsoft.com/office/drawing/2014/main" id="{FF7CD0D1-EE90-3249-8507-73E24496EC3C}"/>
              </a:ext>
            </a:extLst>
          </p:cNvPr>
          <p:cNvSpPr/>
          <p:nvPr/>
        </p:nvSpPr>
        <p:spPr>
          <a:xfrm>
            <a:off x="12467399" y="6866983"/>
            <a:ext cx="441146" cy="369332"/>
          </a:xfrm>
          <a:prstGeom prst="rect">
            <a:avLst/>
          </a:prstGeom>
        </p:spPr>
        <p:txBody>
          <a:bodyPr wrap="none">
            <a:spAutoFit/>
          </a:bodyPr>
          <a:lstStyle/>
          <a:p>
            <a:r>
              <a:rPr lang="en-OM" dirty="0">
                <a:solidFill>
                  <a:schemeClr val="bg2"/>
                </a:solidFill>
                <a:latin typeface="Century Gothic" panose="020B0502020202020204" pitchFamily="34" charset="0"/>
              </a:rPr>
              <a:t>13</a:t>
            </a:r>
          </a:p>
        </p:txBody>
      </p:sp>
    </p:spTree>
    <p:extLst>
      <p:ext uri="{BB962C8B-B14F-4D97-AF65-F5344CB8AC3E}">
        <p14:creationId xmlns:p14="http://schemas.microsoft.com/office/powerpoint/2010/main" val="11879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403093" y="2080113"/>
            <a:ext cx="6688823" cy="4412247"/>
          </a:xfrm>
          <a:prstGeom prst="rect">
            <a:avLst/>
          </a:prstGeom>
        </p:spPr>
        <p:txBody>
          <a:bodyPr spcFirstLastPara="1" lIns="95250" tIns="128588" rIns="95250" bIns="0" anchor="t"/>
          <a:lstStyle/>
          <a:p>
            <a:pPr algn="just" hangingPunct="0">
              <a:lnSpc>
                <a:spcPct val="91667"/>
              </a:lnSpc>
              <a:spcBef>
                <a:spcPct val="3333"/>
              </a:spcBef>
            </a:pPr>
            <a:r>
              <a:rPr lang="en-US" sz="3200" dirty="0">
                <a:solidFill>
                  <a:srgbClr val="FFFFFB"/>
                </a:solidFill>
                <a:latin typeface="Panefresco"/>
                <a:cs typeface="Panefresco"/>
              </a:rPr>
              <a:t>The problem of evil and suffering in the world has become the new atheists’ </a:t>
            </a:r>
            <a:r>
              <a:rPr lang="en-US" sz="3200" dirty="0">
                <a:solidFill>
                  <a:schemeClr val="accent4"/>
                </a:solidFill>
                <a:latin typeface="Panefresco"/>
                <a:cs typeface="Panefresco"/>
              </a:rPr>
              <a:t>main weapon</a:t>
            </a:r>
            <a:r>
              <a:rPr lang="en-US" sz="3200" dirty="0">
                <a:solidFill>
                  <a:srgbClr val="FFFFFB"/>
                </a:solidFill>
                <a:latin typeface="Panefresco"/>
                <a:cs typeface="Panefresco"/>
              </a:rPr>
              <a:t> to challenge religions and Islam in particular; A lack of adequate theistic arguments to explain evil and suffering, seems to provide at first glance reason for atheism, thus, we need to articulate this issue in a better way</a:t>
            </a: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723181" y="-74428"/>
            <a:ext cx="5079999" cy="7120956"/>
          </a:xfrm>
          <a:prstGeom prst="rect">
            <a:avLst/>
          </a:prstGeom>
        </p:spPr>
        <p:txBody>
          <a:bodyPr spcFirstLastPara="1" lIns="95250" tIns="128588" rIns="95250" bIns="0" anchor="t"/>
          <a:lstStyle/>
          <a:p>
            <a:pPr algn="ctr" hangingPunct="0">
              <a:spcBef>
                <a:spcPts val="1200"/>
              </a:spcBef>
              <a:buClr>
                <a:schemeClr val="accent4"/>
              </a:buClr>
            </a:pPr>
            <a:r>
              <a:rPr lang="en-US" sz="2400" dirty="0">
                <a:solidFill>
                  <a:schemeClr val="accent4"/>
                </a:solidFill>
                <a:latin typeface="Lato"/>
                <a:cs typeface="Lato"/>
              </a:rPr>
              <a:t>What is Evil (</a:t>
            </a:r>
            <a:r>
              <a:rPr lang="en-US" sz="2400" i="1" dirty="0" err="1">
                <a:solidFill>
                  <a:schemeClr val="accent4"/>
                </a:solidFill>
                <a:latin typeface="Lato"/>
                <a:cs typeface="Lato"/>
              </a:rPr>
              <a:t>Sharr</a:t>
            </a:r>
            <a:r>
              <a:rPr lang="en-US" sz="2400" i="1" dirty="0">
                <a:solidFill>
                  <a:schemeClr val="accent4"/>
                </a:solidFill>
                <a:latin typeface="Lato"/>
                <a:cs typeface="Lato"/>
              </a:rPr>
              <a:t>)</a:t>
            </a:r>
            <a:r>
              <a:rPr lang="en-US" sz="2400" dirty="0">
                <a:solidFill>
                  <a:schemeClr val="accent4"/>
                </a:solidFill>
                <a:latin typeface="Lato"/>
                <a:cs typeface="Lato"/>
              </a:rPr>
              <a:t>?</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Evil is classified in Islamic tradition as either “MORAL” or “NATURAL”</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Moral evil refers to man-made like acts of violence, wars, human trafficking and torture or horrendous acts like rape, genocide, child sex trafficking, etc. </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Natural evil, on the other hand, refers to the occurrences of evil brought about by natural laws such as diseases, pandemics, hurricanes, earthquakes, floods, but also socio-economic deficiencies like poverty, ignorance, etc. </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Making sense of the problem of evil is more difficulty for atheists, because of their rejection of the idea of </a:t>
            </a:r>
            <a:r>
              <a:rPr lang="en-US" sz="2000" dirty="0">
                <a:solidFill>
                  <a:schemeClr val="accent4"/>
                </a:solidFill>
                <a:latin typeface="Lato"/>
                <a:cs typeface="Lato"/>
              </a:rPr>
              <a:t>“objective morality”</a:t>
            </a:r>
            <a:r>
              <a:rPr lang="en-US" sz="2000" dirty="0">
                <a:solidFill>
                  <a:srgbClr val="FAFBFF"/>
                </a:solidFill>
                <a:latin typeface="Lato"/>
                <a:cs typeface="Lato"/>
              </a:rPr>
              <a:t> i.e. To claim that an action is objectively (factually) evil requires first a factual standard of what is good, and for theists, God  provides that standard</a:t>
            </a: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457200" indent="-4572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457200" indent="-4572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457200" indent="-4572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457200" indent="-457200" algn="just" hangingPunct="0">
              <a:lnSpc>
                <a:spcPct val="125000"/>
              </a:lnSpc>
              <a:spcBef>
                <a:spcPts val="1200"/>
              </a:spcBef>
              <a:buClr>
                <a:schemeClr val="accent4"/>
              </a:buClr>
              <a:buFont typeface="+mj-lt"/>
              <a:buAutoNum type="arabicPeriod"/>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pPr>
            <a:endParaRPr lang="en-US" sz="2000" dirty="0">
              <a:solidFill>
                <a:srgbClr val="FAFBFF"/>
              </a:solidFill>
              <a:latin typeface="Lato"/>
              <a:cs typeface="Lato"/>
            </a:endParaRPr>
          </a:p>
        </p:txBody>
      </p:sp>
      <p:pic>
        <p:nvPicPr>
          <p:cNvPr id="6" name="Line-24"/>
          <p:cNvPicPr/>
          <p:nvPr/>
        </p:nvPicPr>
        <p:blipFill rotWithShape="1">
          <a:blip r:embed="rId5"/>
          <a:stretch>
            <a:fillRect/>
          </a:stretch>
        </p:blipFill>
        <p:spPr>
          <a:xfrm>
            <a:off x="303663" y="6492361"/>
            <a:ext cx="6688823" cy="95250"/>
          </a:xfrm>
          <a:prstGeom prst="rect">
            <a:avLst/>
          </a:prstGeom>
        </p:spPr>
      </p:pic>
      <p:sp>
        <p:nvSpPr>
          <p:cNvPr id="7" name="Rectangle 6">
            <a:extLst>
              <a:ext uri="{FF2B5EF4-FFF2-40B4-BE49-F238E27FC236}">
                <a16:creationId xmlns:a16="http://schemas.microsoft.com/office/drawing/2014/main" id="{549BAF70-A4C7-EB47-9256-694E9C325EDC}"/>
              </a:ext>
            </a:extLst>
          </p:cNvPr>
          <p:cNvSpPr/>
          <p:nvPr/>
        </p:nvSpPr>
        <p:spPr>
          <a:xfrm>
            <a:off x="12415625" y="6766741"/>
            <a:ext cx="441146" cy="369332"/>
          </a:xfrm>
          <a:prstGeom prst="rect">
            <a:avLst/>
          </a:prstGeom>
        </p:spPr>
        <p:txBody>
          <a:bodyPr wrap="none">
            <a:spAutoFit/>
          </a:bodyPr>
          <a:lstStyle/>
          <a:p>
            <a:r>
              <a:rPr lang="en-OM" dirty="0">
                <a:solidFill>
                  <a:schemeClr val="bg2"/>
                </a:solidFill>
                <a:latin typeface="Century Gothic" panose="020B0502020202020204" pitchFamily="34" charset="0"/>
              </a:rPr>
              <a:t>14</a:t>
            </a:r>
          </a:p>
        </p:txBody>
      </p:sp>
    </p:spTree>
    <p:extLst>
      <p:ext uri="{BB962C8B-B14F-4D97-AF65-F5344CB8AC3E}">
        <p14:creationId xmlns:p14="http://schemas.microsoft.com/office/powerpoint/2010/main" val="307885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3552" y="-76078"/>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200">
                <a:solidFill>
                  <a:srgbClr val="F2A956"/>
                </a:solidFill>
                <a:latin typeface="Panefresco"/>
                <a:ea typeface="+mn-ea"/>
                <a:cs typeface="Panefresco"/>
              </a:rPr>
              <a:t>God’s Knowledge &amp; Wisdom</a:t>
            </a:r>
            <a:endParaRPr sz="3200">
              <a:solidFill>
                <a:srgbClr val="F2A956"/>
              </a:solidFill>
              <a:latin typeface="Panefresco"/>
              <a:ea typeface="+mn-ea"/>
              <a:cs typeface="Panefresco"/>
            </a:endParaRPr>
          </a:p>
        </p:txBody>
      </p:sp>
      <p:sp>
        <p:nvSpPr>
          <p:cNvPr id="10" name="title copy"/>
          <p:cNvSpPr/>
          <p:nvPr/>
        </p:nvSpPr>
        <p:spPr>
          <a:xfrm>
            <a:off x="245575" y="349346"/>
            <a:ext cx="6874068" cy="6975966"/>
          </a:xfrm>
          <a:prstGeom prst="rect">
            <a:avLst/>
          </a:prstGeom>
        </p:spPr>
        <p:txBody>
          <a:bodyPr spcFirstLastPara="1" lIns="95250" tIns="128588" rIns="95250" bIns="0" anchor="t"/>
          <a:lstStyle/>
          <a:p>
            <a:pPr marL="342900" indent="-342900" algn="just" hangingPunct="0">
              <a:spcBef>
                <a:spcPts val="1200"/>
              </a:spcBef>
              <a:buFont typeface="Wingdings" pitchFamily="2" charset="2"/>
              <a:buChar char="§"/>
            </a:pPr>
            <a:r>
              <a:rPr lang="en-US" sz="2000" dirty="0">
                <a:solidFill>
                  <a:srgbClr val="132B54"/>
                </a:solidFill>
                <a:latin typeface="Lato"/>
                <a:cs typeface="Lato"/>
              </a:rPr>
              <a:t>The emphasis on God’s Knowledge and Wisdom cannot be overlooked when discussing “evil” in any of its forms, as one finds when closely studying the Qur’an</a:t>
            </a:r>
          </a:p>
          <a:p>
            <a:pPr marL="342900" indent="-342900" algn="just" hangingPunct="0">
              <a:spcBef>
                <a:spcPts val="1200"/>
              </a:spcBef>
              <a:buFont typeface="Wingdings" pitchFamily="2" charset="2"/>
              <a:buChar char="§"/>
            </a:pPr>
            <a:r>
              <a:rPr lang="en-US" sz="2000" dirty="0">
                <a:solidFill>
                  <a:srgbClr val="132B54"/>
                </a:solidFill>
                <a:latin typeface="Lato"/>
                <a:cs typeface="Lato"/>
              </a:rPr>
              <a:t>In the story of Prophet Musa (AS) and al-</a:t>
            </a:r>
            <a:r>
              <a:rPr lang="en-US" sz="2000" dirty="0" err="1">
                <a:solidFill>
                  <a:srgbClr val="132B54"/>
                </a:solidFill>
                <a:latin typeface="Lato"/>
                <a:cs typeface="Lato"/>
              </a:rPr>
              <a:t>Khidr</a:t>
            </a:r>
            <a:r>
              <a:rPr lang="en-US" sz="2000" dirty="0">
                <a:solidFill>
                  <a:srgbClr val="132B54"/>
                </a:solidFill>
                <a:latin typeface="Lato"/>
                <a:cs typeface="Lato"/>
              </a:rPr>
              <a:t>, for example, the “​prima facie evil” acts of al-</a:t>
            </a:r>
            <a:r>
              <a:rPr lang="en-US" sz="2000" dirty="0" err="1">
                <a:solidFill>
                  <a:srgbClr val="132B54"/>
                </a:solidFill>
                <a:latin typeface="Lato"/>
                <a:cs typeface="Lato"/>
              </a:rPr>
              <a:t>Khidr</a:t>
            </a:r>
            <a:r>
              <a:rPr lang="en-US" sz="2000" dirty="0">
                <a:solidFill>
                  <a:srgbClr val="132B54"/>
                </a:solidFill>
                <a:latin typeface="Lato"/>
                <a:cs typeface="Lato"/>
              </a:rPr>
              <a:t> — sinking a boat or killing a boy — are problematic for Musa as both his knowledge and wisdom in that scenario are limited</a:t>
            </a:r>
          </a:p>
          <a:p>
            <a:pPr marL="342900" indent="-342900" algn="just" hangingPunct="0">
              <a:spcBef>
                <a:spcPts val="1200"/>
              </a:spcBef>
              <a:buFont typeface="Wingdings" pitchFamily="2" charset="2"/>
              <a:buChar char="§"/>
            </a:pPr>
            <a:r>
              <a:rPr lang="en-US" sz="2000" dirty="0">
                <a:solidFill>
                  <a:srgbClr val="132B54"/>
                </a:solidFill>
                <a:latin typeface="Lato"/>
                <a:cs typeface="Lato"/>
              </a:rPr>
              <a:t>Thus, Prophet Musa questions al-</a:t>
            </a:r>
            <a:r>
              <a:rPr lang="en-US" sz="2000" dirty="0" err="1">
                <a:solidFill>
                  <a:srgbClr val="132B54"/>
                </a:solidFill>
                <a:latin typeface="Lato"/>
                <a:cs typeface="Lato"/>
              </a:rPr>
              <a:t>Khidr’s</a:t>
            </a:r>
            <a:r>
              <a:rPr lang="en-US" sz="2000" dirty="0">
                <a:solidFill>
                  <a:srgbClr val="132B54"/>
                </a:solidFill>
                <a:latin typeface="Lato"/>
                <a:cs typeface="Lato"/>
              </a:rPr>
              <a:t> “evil” actions, and al-</a:t>
            </a:r>
            <a:r>
              <a:rPr lang="en-US" sz="2000" dirty="0" err="1">
                <a:solidFill>
                  <a:srgbClr val="132B54"/>
                </a:solidFill>
                <a:latin typeface="Lato"/>
                <a:cs typeface="Lato"/>
              </a:rPr>
              <a:t>Khidr</a:t>
            </a:r>
            <a:r>
              <a:rPr lang="en-US" sz="2000" dirty="0">
                <a:solidFill>
                  <a:srgbClr val="132B54"/>
                </a:solidFill>
                <a:latin typeface="Lato"/>
                <a:cs typeface="Lato"/>
              </a:rPr>
              <a:t> explains that the source of his knowledge about these matters was from God</a:t>
            </a:r>
          </a:p>
          <a:p>
            <a:pPr marL="342900" indent="-342900" algn="just" hangingPunct="0">
              <a:spcBef>
                <a:spcPts val="1200"/>
              </a:spcBef>
              <a:buFont typeface="Wingdings" pitchFamily="2" charset="2"/>
              <a:buChar char="§"/>
            </a:pPr>
            <a:r>
              <a:rPr lang="en-US" sz="2000" dirty="0">
                <a:solidFill>
                  <a:srgbClr val="132B54"/>
                </a:solidFill>
                <a:latin typeface="Lato"/>
                <a:cs typeface="Lato"/>
              </a:rPr>
              <a:t>Prophet Musa’s patience was tested until, after three ​seemingly acts of “evil”, al-</a:t>
            </a:r>
            <a:r>
              <a:rPr lang="en-US" sz="2000" dirty="0" err="1">
                <a:solidFill>
                  <a:srgbClr val="132B54"/>
                </a:solidFill>
                <a:latin typeface="Lato"/>
                <a:cs typeface="Lato"/>
              </a:rPr>
              <a:t>Khidr</a:t>
            </a:r>
            <a:r>
              <a:rPr lang="en-US" sz="2000" dirty="0">
                <a:solidFill>
                  <a:srgbClr val="132B54"/>
                </a:solidFill>
                <a:latin typeface="Lato"/>
                <a:cs typeface="Lato"/>
              </a:rPr>
              <a:t> explained to Prophet Musa the wisdom behind the actions, and concluded, “I will inform you the interpretation of that which you could not have patience” [Qur’an 18:78]</a:t>
            </a:r>
          </a:p>
          <a:p>
            <a:pPr marL="342900" indent="-342900" algn="just" hangingPunct="0">
              <a:spcBef>
                <a:spcPts val="1200"/>
              </a:spcBef>
              <a:buFont typeface="Wingdings" pitchFamily="2" charset="2"/>
              <a:buChar char="§"/>
            </a:pPr>
            <a:r>
              <a:rPr lang="en-US" sz="2000" dirty="0">
                <a:solidFill>
                  <a:srgbClr val="132B54"/>
                </a:solidFill>
                <a:latin typeface="Lato"/>
                <a:cs typeface="Lato"/>
              </a:rPr>
              <a:t>The justification for each of the three acts clarified that, ultimately, these actions were not actually evil (</a:t>
            </a:r>
            <a:r>
              <a:rPr lang="en-US" sz="2000" i="1" dirty="0" err="1">
                <a:solidFill>
                  <a:srgbClr val="132B54"/>
                </a:solidFill>
                <a:latin typeface="Lato"/>
                <a:cs typeface="Lato"/>
              </a:rPr>
              <a:t>Sharr</a:t>
            </a:r>
            <a:r>
              <a:rPr lang="en-US" sz="2000" dirty="0">
                <a:solidFill>
                  <a:srgbClr val="132B54"/>
                </a:solidFill>
                <a:latin typeface="Lato"/>
                <a:cs typeface="Lato"/>
              </a:rPr>
              <a:t>), but were in fact good acts (</a:t>
            </a:r>
            <a:r>
              <a:rPr lang="en-US" sz="2000" i="1" dirty="0" err="1">
                <a:solidFill>
                  <a:srgbClr val="132B54"/>
                </a:solidFill>
                <a:latin typeface="Lato"/>
                <a:cs typeface="Lato"/>
              </a:rPr>
              <a:t>Khayr</a:t>
            </a:r>
            <a:r>
              <a:rPr lang="en-US" sz="2000" dirty="0">
                <a:solidFill>
                  <a:srgbClr val="132B54"/>
                </a:solidFill>
                <a:latin typeface="Lato"/>
                <a:cs typeface="Lato"/>
              </a:rPr>
              <a:t>); They co-exist </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7994046" y="669114"/>
            <a:ext cx="4337432" cy="5970865"/>
          </a:xfrm>
          <a:prstGeom prst="rect">
            <a:avLst/>
          </a:prstGeom>
        </p:spPr>
        <p:txBody>
          <a:bodyPr wrap="square">
            <a:spAutoFit/>
          </a:bodyPr>
          <a:lstStyle/>
          <a:p>
            <a:pPr marL="342900" indent="-342900" algn="just" hangingPunct="0">
              <a:lnSpc>
                <a:spcPct val="100000"/>
              </a:lnSpc>
              <a:spcBef>
                <a:spcPts val="1200"/>
              </a:spcBef>
              <a:buClr>
                <a:schemeClr val="accent4"/>
              </a:buClr>
              <a:buFont typeface="Wingdings" pitchFamily="2" charset="2"/>
              <a:buChar char="§"/>
            </a:pPr>
            <a:r>
              <a:rPr lang="en-US" dirty="0">
                <a:solidFill>
                  <a:schemeClr val="bg2"/>
                </a:solidFill>
                <a:latin typeface="Lato"/>
                <a:cs typeface="Lato"/>
              </a:rPr>
              <a:t>If one reflects on the example of how parents deal with their children when the children desire something harmful</a:t>
            </a:r>
          </a:p>
          <a:p>
            <a:pPr marL="342900" indent="-342900" algn="just" hangingPunct="0">
              <a:lnSpc>
                <a:spcPct val="100000"/>
              </a:lnSpc>
              <a:spcBef>
                <a:spcPts val="1200"/>
              </a:spcBef>
              <a:buClr>
                <a:schemeClr val="accent4"/>
              </a:buClr>
              <a:buFont typeface="Wingdings" pitchFamily="2" charset="2"/>
              <a:buChar char="§"/>
            </a:pPr>
            <a:r>
              <a:rPr lang="en-US" dirty="0">
                <a:solidFill>
                  <a:schemeClr val="bg2"/>
                </a:solidFill>
                <a:latin typeface="Lato"/>
                <a:cs typeface="Lato"/>
              </a:rPr>
              <a:t>The parent’s prohibition of such a harmful thing may be considered painful and evil by the child</a:t>
            </a:r>
          </a:p>
          <a:p>
            <a:pPr marL="342900" indent="-342900" algn="just" hangingPunct="0">
              <a:lnSpc>
                <a:spcPct val="100000"/>
              </a:lnSpc>
              <a:spcBef>
                <a:spcPts val="1200"/>
              </a:spcBef>
              <a:buClr>
                <a:schemeClr val="accent4"/>
              </a:buClr>
              <a:buFont typeface="Wingdings" pitchFamily="2" charset="2"/>
              <a:buChar char="§"/>
            </a:pPr>
            <a:r>
              <a:rPr lang="en-US" dirty="0">
                <a:solidFill>
                  <a:schemeClr val="bg2"/>
                </a:solidFill>
                <a:latin typeface="Lato"/>
                <a:cs typeface="Lato"/>
              </a:rPr>
              <a:t>However, the parents are clearly protective of the child’s interest due to their </a:t>
            </a:r>
            <a:r>
              <a:rPr lang="en-US" dirty="0">
                <a:solidFill>
                  <a:schemeClr val="accent4"/>
                </a:solidFill>
                <a:latin typeface="Lato"/>
                <a:cs typeface="Lato"/>
              </a:rPr>
              <a:t>knowledge and wisdom</a:t>
            </a:r>
          </a:p>
          <a:p>
            <a:pPr marL="342900" indent="-342900" algn="just" hangingPunct="0">
              <a:lnSpc>
                <a:spcPct val="100000"/>
              </a:lnSpc>
              <a:spcBef>
                <a:spcPts val="1200"/>
              </a:spcBef>
              <a:buClr>
                <a:schemeClr val="accent4"/>
              </a:buClr>
              <a:buFont typeface="Wingdings" pitchFamily="2" charset="2"/>
              <a:buChar char="§"/>
            </a:pPr>
            <a:r>
              <a:rPr lang="en-US" dirty="0">
                <a:solidFill>
                  <a:schemeClr val="bg2"/>
                </a:solidFill>
                <a:latin typeface="Lato"/>
                <a:cs typeface="Lato"/>
              </a:rPr>
              <a:t>But their acts of benevolence may be interpreted by the child as evil and suffering due to the </a:t>
            </a:r>
            <a:r>
              <a:rPr lang="en-US" dirty="0">
                <a:solidFill>
                  <a:schemeClr val="accent4"/>
                </a:solidFill>
                <a:latin typeface="Lato"/>
                <a:cs typeface="Lato"/>
              </a:rPr>
              <a:t>limitations in the child’s knowledge and wisdom</a:t>
            </a:r>
          </a:p>
          <a:p>
            <a:pPr marL="342900" indent="-342900" algn="just" hangingPunct="0">
              <a:lnSpc>
                <a:spcPct val="100000"/>
              </a:lnSpc>
              <a:spcBef>
                <a:spcPts val="1200"/>
              </a:spcBef>
              <a:buClr>
                <a:schemeClr val="accent4"/>
              </a:buClr>
              <a:buFont typeface="Wingdings" pitchFamily="2" charset="2"/>
              <a:buChar char="§"/>
            </a:pPr>
            <a:r>
              <a:rPr lang="en-US" dirty="0">
                <a:solidFill>
                  <a:schemeClr val="bg2"/>
                </a:solidFill>
                <a:latin typeface="Lato"/>
                <a:cs typeface="Lato"/>
              </a:rPr>
              <a:t>If such significant disparities are commonly observed among human beings, then one must wonder just how gigantic a disparity exists in knowledge and wisdom between human beings  and the Creator</a:t>
            </a:r>
          </a:p>
        </p:txBody>
      </p:sp>
      <p:sp>
        <p:nvSpPr>
          <p:cNvPr id="5" name="Rectangle 4">
            <a:extLst>
              <a:ext uri="{FF2B5EF4-FFF2-40B4-BE49-F238E27FC236}">
                <a16:creationId xmlns:a16="http://schemas.microsoft.com/office/drawing/2014/main" id="{485A0ED3-8868-EC41-B34E-3FB087162876}"/>
              </a:ext>
            </a:extLst>
          </p:cNvPr>
          <p:cNvSpPr/>
          <p:nvPr/>
        </p:nvSpPr>
        <p:spPr>
          <a:xfrm>
            <a:off x="12508283" y="6797521"/>
            <a:ext cx="441146" cy="369332"/>
          </a:xfrm>
          <a:prstGeom prst="rect">
            <a:avLst/>
          </a:prstGeom>
        </p:spPr>
        <p:txBody>
          <a:bodyPr wrap="none">
            <a:spAutoFit/>
          </a:bodyPr>
          <a:lstStyle/>
          <a:p>
            <a:r>
              <a:rPr lang="en-OM" dirty="0">
                <a:solidFill>
                  <a:schemeClr val="bg2"/>
                </a:solidFill>
                <a:latin typeface="Century Gothic" panose="020B0502020202020204" pitchFamily="34" charset="0"/>
              </a:rPr>
              <a:t>15</a:t>
            </a:r>
          </a:p>
        </p:txBody>
      </p:sp>
    </p:spTree>
    <p:extLst>
      <p:ext uri="{BB962C8B-B14F-4D97-AF65-F5344CB8AC3E}">
        <p14:creationId xmlns:p14="http://schemas.microsoft.com/office/powerpoint/2010/main" val="306827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403093" y="2080113"/>
            <a:ext cx="6688823" cy="4412247"/>
          </a:xfrm>
          <a:prstGeom prst="rect">
            <a:avLst/>
          </a:prstGeom>
        </p:spPr>
        <p:txBody>
          <a:bodyPr spcFirstLastPara="1" lIns="95250" tIns="128588" rIns="95250" bIns="0" anchor="t"/>
          <a:lstStyle/>
          <a:p>
            <a:pPr algn="just" hangingPunct="0">
              <a:lnSpc>
                <a:spcPct val="91667"/>
              </a:lnSpc>
              <a:spcBef>
                <a:spcPct val="3333"/>
              </a:spcBef>
            </a:pPr>
            <a:r>
              <a:rPr lang="en-US" sz="3200" dirty="0">
                <a:solidFill>
                  <a:srgbClr val="FFFFFB"/>
                </a:solidFill>
                <a:latin typeface="Panefresco"/>
                <a:cs typeface="Panefresco"/>
              </a:rPr>
              <a:t>Atheists argue, “If God exists, why can’t He create a better world?” From theological standpoint, Muslim scholars view that ​</a:t>
            </a:r>
            <a:r>
              <a:rPr lang="en-US" sz="3200" dirty="0">
                <a:solidFill>
                  <a:schemeClr val="accent4"/>
                </a:solidFill>
                <a:latin typeface="Panefresco"/>
                <a:cs typeface="Panefresco"/>
              </a:rPr>
              <a:t>absolute</a:t>
            </a:r>
            <a:r>
              <a:rPr lang="en-US" sz="3200" dirty="0">
                <a:solidFill>
                  <a:srgbClr val="FFFFFB"/>
                </a:solidFill>
                <a:latin typeface="Panefresco"/>
                <a:cs typeface="Panefresco"/>
              </a:rPr>
              <a:t> </a:t>
            </a:r>
            <a:r>
              <a:rPr lang="en-US" sz="3200" dirty="0">
                <a:solidFill>
                  <a:schemeClr val="accent4"/>
                </a:solidFill>
                <a:latin typeface="Panefresco"/>
                <a:cs typeface="Panefresco"/>
              </a:rPr>
              <a:t>evil </a:t>
            </a:r>
            <a:r>
              <a:rPr lang="en-US" sz="3200" dirty="0">
                <a:solidFill>
                  <a:srgbClr val="FFFFFB"/>
                </a:solidFill>
                <a:latin typeface="Panefresco"/>
                <a:cs typeface="Panefresco"/>
              </a:rPr>
              <a:t>does not exist; What exist is this world is </a:t>
            </a:r>
            <a:r>
              <a:rPr lang="en-US" sz="3200" dirty="0">
                <a:solidFill>
                  <a:schemeClr val="accent4"/>
                </a:solidFill>
                <a:latin typeface="Panefresco"/>
                <a:cs typeface="Panefresco"/>
              </a:rPr>
              <a:t>relative evil, </a:t>
            </a:r>
            <a:r>
              <a:rPr lang="en-US" sz="3200" dirty="0">
                <a:solidFill>
                  <a:schemeClr val="bg2"/>
                </a:solidFill>
                <a:latin typeface="Panefresco"/>
                <a:cs typeface="Panefresco"/>
              </a:rPr>
              <a:t>which</a:t>
            </a:r>
            <a:r>
              <a:rPr lang="en-US" sz="3200" dirty="0">
                <a:solidFill>
                  <a:schemeClr val="accent4"/>
                </a:solidFill>
                <a:latin typeface="Panefresco"/>
                <a:cs typeface="Panefresco"/>
              </a:rPr>
              <a:t> </a:t>
            </a:r>
            <a:r>
              <a:rPr lang="en-US" sz="3200" dirty="0">
                <a:solidFill>
                  <a:srgbClr val="FFFFFB"/>
                </a:solidFill>
                <a:latin typeface="Panefresco"/>
                <a:cs typeface="Panefresco"/>
              </a:rPr>
              <a:t>occurs with God’s Knowledge, Wisdom and with His permission for a vast range of morally justifiable possibilities</a:t>
            </a: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721600" y="0"/>
            <a:ext cx="5079999" cy="7124700"/>
          </a:xfrm>
          <a:prstGeom prst="rect">
            <a:avLst/>
          </a:prstGeom>
        </p:spPr>
        <p:txBody>
          <a:bodyPr spcFirstLastPara="1" lIns="95250" tIns="128588" rIns="95250" bIns="0" anchor="t"/>
          <a:lstStyle/>
          <a:p>
            <a:pPr algn="ctr" hangingPunct="0">
              <a:spcBef>
                <a:spcPts val="600"/>
              </a:spcBef>
              <a:buClr>
                <a:schemeClr val="accent4"/>
              </a:buClr>
            </a:pPr>
            <a:r>
              <a:rPr lang="en-US" sz="2400" dirty="0">
                <a:solidFill>
                  <a:schemeClr val="accent4"/>
                </a:solidFill>
                <a:latin typeface="Lato"/>
                <a:cs typeface="Lato"/>
              </a:rPr>
              <a:t>Can’t God Create a  Better World?</a:t>
            </a:r>
          </a:p>
          <a:p>
            <a:pPr marL="342900" indent="-342900" algn="just" hangingPunct="0">
              <a:spcBef>
                <a:spcPts val="600"/>
              </a:spcBef>
              <a:buClr>
                <a:schemeClr val="accent4"/>
              </a:buClr>
              <a:buFont typeface="Wingdings" pitchFamily="2" charset="2"/>
              <a:buChar char="§"/>
            </a:pPr>
            <a:r>
              <a:rPr lang="en-US" sz="2000" dirty="0">
                <a:solidFill>
                  <a:srgbClr val="FAFBFF"/>
                </a:solidFill>
                <a:latin typeface="Lato"/>
                <a:cs typeface="Lato"/>
              </a:rPr>
              <a:t>It is certainly possible for God to create a world in which evil suffering does not exist, such as ​Jannah (​Paradise) with its many descriptions in the Qur’an and Hadith </a:t>
            </a:r>
          </a:p>
          <a:p>
            <a:pPr marL="342900" indent="-342900" algn="just" hangingPunct="0">
              <a:spcBef>
                <a:spcPts val="600"/>
              </a:spcBef>
              <a:buClr>
                <a:schemeClr val="accent4"/>
              </a:buClr>
              <a:buFont typeface="Wingdings" pitchFamily="2" charset="2"/>
              <a:buChar char="§"/>
            </a:pPr>
            <a:r>
              <a:rPr lang="en-US" sz="2000" dirty="0">
                <a:solidFill>
                  <a:srgbClr val="FAFBFF"/>
                </a:solidFill>
                <a:latin typeface="Lato"/>
                <a:cs typeface="Lato"/>
              </a:rPr>
              <a:t>It is also certainly possible for God to create infallible creatures without freewill such as angels (“They never disobey God’s commands to them, but do as they are ordered”) [Qur’an 66:6]</a:t>
            </a:r>
          </a:p>
          <a:p>
            <a:pPr marL="342900" indent="-342900" algn="just" hangingPunct="0">
              <a:spcBef>
                <a:spcPts val="600"/>
              </a:spcBef>
              <a:buClr>
                <a:schemeClr val="accent4"/>
              </a:buClr>
              <a:buFont typeface="Wingdings" pitchFamily="2" charset="2"/>
              <a:buChar char="§"/>
            </a:pPr>
            <a:r>
              <a:rPr lang="en-US" sz="2000" dirty="0">
                <a:solidFill>
                  <a:srgbClr val="FAFBFF"/>
                </a:solidFill>
                <a:latin typeface="Lato"/>
                <a:cs typeface="Lato"/>
              </a:rPr>
              <a:t>However, this life was created with God’s Wisdom for a greater purpose to TEST us, preceding the eternal life of the Paradise, where no suffering exists</a:t>
            </a:r>
          </a:p>
          <a:p>
            <a:pPr marL="342900" indent="-342900" algn="just" hangingPunct="0">
              <a:spcBef>
                <a:spcPts val="600"/>
              </a:spcBef>
              <a:buClr>
                <a:schemeClr val="accent4"/>
              </a:buClr>
              <a:buFont typeface="Wingdings" pitchFamily="2" charset="2"/>
              <a:buChar char="§"/>
            </a:pPr>
            <a:r>
              <a:rPr lang="en-US" sz="2000" dirty="0">
                <a:solidFill>
                  <a:srgbClr val="FAFBFF"/>
                </a:solidFill>
                <a:latin typeface="Lato"/>
                <a:cs typeface="Lato"/>
              </a:rPr>
              <a:t>Therefore, considering God’s perfect attributes of knowledge and wisdom, this world is the “BEST WORLD” that could exist with facility for the testing of human freewill, in which suffering also exists, but for greater divine purpose</a:t>
            </a:r>
          </a:p>
          <a:p>
            <a:pPr marL="457200" indent="-4572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457200" indent="-4572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457200" indent="-457200" algn="just" hangingPunct="0">
              <a:lnSpc>
                <a:spcPct val="125000"/>
              </a:lnSpc>
              <a:spcBef>
                <a:spcPts val="1200"/>
              </a:spcBef>
              <a:buClr>
                <a:schemeClr val="accent4"/>
              </a:buClr>
              <a:buFont typeface="+mj-lt"/>
              <a:buAutoNum type="arabicPeriod"/>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pPr>
            <a:endParaRPr lang="en-US" sz="2000" dirty="0">
              <a:solidFill>
                <a:srgbClr val="FAFBFF"/>
              </a:solidFill>
              <a:latin typeface="Lato"/>
              <a:cs typeface="Lato"/>
            </a:endParaRPr>
          </a:p>
        </p:txBody>
      </p:sp>
      <p:pic>
        <p:nvPicPr>
          <p:cNvPr id="6" name="Line-24"/>
          <p:cNvPicPr/>
          <p:nvPr/>
        </p:nvPicPr>
        <p:blipFill rotWithShape="1">
          <a:blip r:embed="rId5"/>
          <a:stretch>
            <a:fillRect/>
          </a:stretch>
        </p:blipFill>
        <p:spPr>
          <a:xfrm>
            <a:off x="303663" y="6492361"/>
            <a:ext cx="6688823" cy="95250"/>
          </a:xfrm>
          <a:prstGeom prst="rect">
            <a:avLst/>
          </a:prstGeom>
        </p:spPr>
      </p:pic>
      <p:sp>
        <p:nvSpPr>
          <p:cNvPr id="7" name="Rectangle 6">
            <a:extLst>
              <a:ext uri="{FF2B5EF4-FFF2-40B4-BE49-F238E27FC236}">
                <a16:creationId xmlns:a16="http://schemas.microsoft.com/office/drawing/2014/main" id="{E04EAFBE-5AD0-BD4E-8624-DCBE7F8B201D}"/>
              </a:ext>
            </a:extLst>
          </p:cNvPr>
          <p:cNvSpPr/>
          <p:nvPr/>
        </p:nvSpPr>
        <p:spPr>
          <a:xfrm>
            <a:off x="12488693" y="6755368"/>
            <a:ext cx="441146" cy="369332"/>
          </a:xfrm>
          <a:prstGeom prst="rect">
            <a:avLst/>
          </a:prstGeom>
        </p:spPr>
        <p:txBody>
          <a:bodyPr wrap="none">
            <a:spAutoFit/>
          </a:bodyPr>
          <a:lstStyle/>
          <a:p>
            <a:r>
              <a:rPr lang="en-OM" dirty="0">
                <a:solidFill>
                  <a:schemeClr val="bg2"/>
                </a:solidFill>
                <a:latin typeface="Century Gothic" panose="020B0502020202020204" pitchFamily="34" charset="0"/>
              </a:rPr>
              <a:t>16</a:t>
            </a:r>
          </a:p>
        </p:txBody>
      </p:sp>
    </p:spTree>
    <p:extLst>
      <p:ext uri="{BB962C8B-B14F-4D97-AF65-F5344CB8AC3E}">
        <p14:creationId xmlns:p14="http://schemas.microsoft.com/office/powerpoint/2010/main" val="420530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9"/>
          <a:stretch>
            <a:fillRect/>
          </a:stretch>
        </p:blipFill>
        <p:spPr>
          <a:xfrm>
            <a:off x="7372323" y="-76078"/>
            <a:ext cx="5715163" cy="7461250"/>
          </a:xfrm>
          <a:prstGeom prst="rect">
            <a:avLst/>
          </a:prstGeom>
        </p:spPr>
      </p:pic>
      <p:pic>
        <p:nvPicPr>
          <p:cNvPr id="3" name="Shape-1"/>
          <p:cNvPicPr/>
          <p:nvPr/>
        </p:nvPicPr>
        <p:blipFill rotWithShape="1">
          <a:blip r:embed="rId10"/>
          <a:stretch>
            <a:fillRect/>
          </a:stretch>
        </p:blipFill>
        <p:spPr>
          <a:xfrm>
            <a:off x="7858125" y="514350"/>
            <a:ext cx="4609274" cy="6283171"/>
          </a:xfrm>
          <a:prstGeom prst="rect">
            <a:avLst/>
          </a:prstGeom>
        </p:spPr>
      </p:pic>
      <p:sp>
        <p:nvSpPr>
          <p:cNvPr id="8" name="title copy"/>
          <p:cNvSpPr/>
          <p:nvPr/>
        </p:nvSpPr>
        <p:spPr>
          <a:xfrm>
            <a:off x="-3552" y="-76078"/>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200">
                <a:solidFill>
                  <a:srgbClr val="F2A956"/>
                </a:solidFill>
                <a:latin typeface="Panefresco"/>
                <a:ea typeface="+mn-ea"/>
                <a:cs typeface="Panefresco"/>
              </a:rPr>
              <a:t>This Life is a Test</a:t>
            </a:r>
            <a:endParaRPr sz="3200">
              <a:solidFill>
                <a:srgbClr val="F2A956"/>
              </a:solidFill>
              <a:latin typeface="Panefresco"/>
              <a:ea typeface="+mn-ea"/>
              <a:cs typeface="Panefresco"/>
            </a:endParaRPr>
          </a:p>
        </p:txBody>
      </p:sp>
      <p:sp>
        <p:nvSpPr>
          <p:cNvPr id="10" name="title copy"/>
          <p:cNvSpPr/>
          <p:nvPr/>
        </p:nvSpPr>
        <p:spPr>
          <a:xfrm>
            <a:off x="245575" y="349346"/>
            <a:ext cx="6874068" cy="6975966"/>
          </a:xfrm>
          <a:prstGeom prst="rect">
            <a:avLst/>
          </a:prstGeom>
        </p:spPr>
        <p:txBody>
          <a:bodyPr spcFirstLastPara="1" lIns="95250" tIns="128588" rIns="95250" bIns="0" anchor="t"/>
          <a:lstStyle/>
          <a:p>
            <a:pPr marL="342900" indent="-342900" algn="just" hangingPunct="0">
              <a:spcBef>
                <a:spcPts val="1200"/>
              </a:spcBef>
              <a:buFont typeface="Wingdings" pitchFamily="2" charset="2"/>
              <a:buChar char="§"/>
            </a:pPr>
            <a:r>
              <a:rPr lang="en-US" sz="2000" dirty="0">
                <a:solidFill>
                  <a:srgbClr val="132B54"/>
                </a:solidFill>
                <a:latin typeface="Lato"/>
                <a:cs typeface="Lato"/>
              </a:rPr>
              <a:t>The nature of this life, as God revealed to us, is one with purpose, and its purpose includes trials and tribulations of ease and difficulty</a:t>
            </a:r>
          </a:p>
          <a:p>
            <a:pPr marL="342900" indent="-342900" algn="just" hangingPunct="0">
              <a:spcBef>
                <a:spcPts val="1200"/>
              </a:spcBef>
              <a:buFont typeface="Wingdings" pitchFamily="2" charset="2"/>
              <a:buChar char="§"/>
            </a:pPr>
            <a:r>
              <a:rPr lang="en-US" sz="2000" dirty="0">
                <a:solidFill>
                  <a:srgbClr val="132B54"/>
                </a:solidFill>
                <a:latin typeface="Lato"/>
                <a:cs typeface="Lato"/>
              </a:rPr>
              <a:t>The trials and tribulations of this life are not aimless or without meaning, so that the human being is existentially empty or lost, instead, God elaborates that this life is “to test you to see who is best in deeds” so that meaningful lives are lived with productivity and optimism in anticipation of the eternal afterlife</a:t>
            </a:r>
          </a:p>
          <a:p>
            <a:pPr marL="342900" indent="-342900" algn="just" hangingPunct="0">
              <a:spcBef>
                <a:spcPts val="1200"/>
              </a:spcBef>
              <a:buFont typeface="Wingdings" pitchFamily="2" charset="2"/>
              <a:buChar char="§"/>
            </a:pPr>
            <a:r>
              <a:rPr lang="en-US" sz="2000" dirty="0">
                <a:solidFill>
                  <a:srgbClr val="132B54"/>
                </a:solidFill>
                <a:latin typeface="Lato"/>
                <a:cs typeface="Lato"/>
              </a:rPr>
              <a:t>If one seeks a life where no suffering exists - no illnesses, no pain, no disasters, no oppression, no calamities, no death, and no injustice in any form – but with a perfect house, spouse, wealth, and health, among other expectations, then such a person will find it extremely difficult to accept the reality of this life as it is and, in fact, what he or she seeking is the PARADISE</a:t>
            </a:r>
          </a:p>
          <a:p>
            <a:pPr marL="342900" indent="-342900" algn="just" hangingPunct="0">
              <a:spcBef>
                <a:spcPts val="1200"/>
              </a:spcBef>
              <a:buFont typeface="Wingdings" pitchFamily="2" charset="2"/>
              <a:buChar char="§"/>
            </a:pPr>
            <a:r>
              <a:rPr lang="en-US" sz="2000" dirty="0">
                <a:solidFill>
                  <a:srgbClr val="132B54"/>
                </a:solidFill>
                <a:latin typeface="Lato"/>
                <a:cs typeface="Lato"/>
              </a:rPr>
              <a:t>Essentially, the one who becomes angry with God about this life, fail to understand the nature of this life; One cannot choose what this life entails or not of ease &amp; difficulty, but ease &amp; difficult coexist in this life </a:t>
            </a:r>
          </a:p>
          <a:p>
            <a:pPr marL="342900" indent="-342900" algn="just" hangingPunct="0">
              <a:spcBef>
                <a:spcPts val="12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8029162" y="746058"/>
            <a:ext cx="4213638" cy="5816977"/>
          </a:xfrm>
          <a:prstGeom prst="rect">
            <a:avLst/>
          </a:prstGeom>
        </p:spPr>
        <p:txBody>
          <a:bodyPr wrap="square">
            <a:spAutoFit/>
          </a:bodyPr>
          <a:lstStyle/>
          <a:p>
            <a:pPr marL="342900" indent="-342900" algn="just" hangingPunct="0">
              <a:lnSpc>
                <a:spcPct val="100000"/>
              </a:lnSpc>
              <a:spcBef>
                <a:spcPts val="1200"/>
              </a:spcBef>
              <a:buClr>
                <a:schemeClr val="accent4"/>
              </a:buClr>
              <a:buFont typeface="Wingdings" pitchFamily="2" charset="2"/>
              <a:buChar char="§"/>
            </a:pPr>
            <a:r>
              <a:rPr lang="en-US" dirty="0">
                <a:solidFill>
                  <a:schemeClr val="bg2"/>
                </a:solidFill>
                <a:latin typeface="Lato"/>
                <a:cs typeface="Lato"/>
              </a:rPr>
              <a:t>A young man abandoned religion and the worship of God after his mother was diagnosed with cancer and shortly thereafter passed away</a:t>
            </a:r>
          </a:p>
          <a:p>
            <a:pPr marL="342900" indent="-342900" algn="just" hangingPunct="0">
              <a:lnSpc>
                <a:spcPct val="100000"/>
              </a:lnSpc>
              <a:spcBef>
                <a:spcPts val="1200"/>
              </a:spcBef>
              <a:buClr>
                <a:schemeClr val="accent4"/>
              </a:buClr>
              <a:buFont typeface="Wingdings" pitchFamily="2" charset="2"/>
              <a:buChar char="§"/>
            </a:pPr>
            <a:r>
              <a:rPr lang="en-US" dirty="0">
                <a:solidFill>
                  <a:schemeClr val="bg2"/>
                </a:solidFill>
                <a:latin typeface="Lato"/>
                <a:cs typeface="Lato"/>
              </a:rPr>
              <a:t>Despite the young man’s frequent exposure to illnesses in the hospital where he worked, he became angry at God for allowing his own mother to fall ill and pass away</a:t>
            </a:r>
          </a:p>
          <a:p>
            <a:pPr marL="342900" indent="-342900" algn="just" hangingPunct="0">
              <a:spcBef>
                <a:spcPts val="1200"/>
              </a:spcBef>
              <a:buClr>
                <a:schemeClr val="accent4"/>
              </a:buClr>
              <a:buFont typeface="Wingdings" pitchFamily="2" charset="2"/>
              <a:buChar char="§"/>
            </a:pPr>
            <a:r>
              <a:rPr lang="en-US" dirty="0">
                <a:solidFill>
                  <a:schemeClr val="bg2"/>
                </a:solidFill>
                <a:latin typeface="Lato"/>
                <a:cs typeface="Lato"/>
              </a:rPr>
              <a:t>Is the atheists’ suggestion that this life should include no illnesses and no death? Can this world function without illness or death? Who should make such decision?</a:t>
            </a:r>
          </a:p>
          <a:p>
            <a:pPr marL="342900" indent="-342900" algn="just" hangingPunct="0">
              <a:lnSpc>
                <a:spcPct val="100000"/>
              </a:lnSpc>
              <a:spcBef>
                <a:spcPts val="1200"/>
              </a:spcBef>
              <a:buClr>
                <a:schemeClr val="accent4"/>
              </a:buClr>
              <a:buFont typeface="Wingdings" pitchFamily="2" charset="2"/>
              <a:buChar char="§"/>
            </a:pPr>
            <a:r>
              <a:rPr lang="en-US" dirty="0">
                <a:solidFill>
                  <a:schemeClr val="bg2"/>
                </a:solidFill>
                <a:latin typeface="Lato"/>
                <a:cs typeface="Lato"/>
              </a:rPr>
              <a:t>Several years into his atheism, and as his anger began to subside, the question that brought him back to God was: </a:t>
            </a:r>
            <a:r>
              <a:rPr lang="en-US" dirty="0">
                <a:solidFill>
                  <a:schemeClr val="accent4"/>
                </a:solidFill>
                <a:latin typeface="Lato"/>
                <a:cs typeface="Lato"/>
              </a:rPr>
              <a:t>“What is your suggested alternative to illnesses and death?” </a:t>
            </a:r>
          </a:p>
        </p:txBody>
      </p:sp>
      <p:pic>
        <p:nvPicPr>
          <p:cNvPr id="5" name="094005" descr="094005">
            <a:hlinkClick r:id="" action="ppaction://media"/>
            <a:extLst>
              <a:ext uri="{FF2B5EF4-FFF2-40B4-BE49-F238E27FC236}">
                <a16:creationId xmlns:a16="http://schemas.microsoft.com/office/drawing/2014/main" id="{B1AB0D36-9A16-3B4E-AF8A-E43C78BDF9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09735" y="6867694"/>
            <a:ext cx="430028" cy="430028"/>
          </a:xfrm>
          <a:prstGeom prst="rect">
            <a:avLst/>
          </a:prstGeom>
        </p:spPr>
      </p:pic>
      <p:pic>
        <p:nvPicPr>
          <p:cNvPr id="6" name="094006" descr="094006">
            <a:hlinkClick r:id="" action="ppaction://media"/>
            <a:extLst>
              <a:ext uri="{FF2B5EF4-FFF2-40B4-BE49-F238E27FC236}">
                <a16:creationId xmlns:a16="http://schemas.microsoft.com/office/drawing/2014/main" id="{807A9564-3B41-B04A-B2FC-2A010398592A}"/>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368560" y="6866756"/>
            <a:ext cx="440660" cy="440660"/>
          </a:xfrm>
          <a:prstGeom prst="rect">
            <a:avLst/>
          </a:prstGeom>
        </p:spPr>
      </p:pic>
      <p:pic>
        <p:nvPicPr>
          <p:cNvPr id="7" name="094007" descr="094007">
            <a:hlinkClick r:id="" action="ppaction://media"/>
            <a:extLst>
              <a:ext uri="{FF2B5EF4-FFF2-40B4-BE49-F238E27FC236}">
                <a16:creationId xmlns:a16="http://schemas.microsoft.com/office/drawing/2014/main" id="{FFFEE73E-FB0B-364F-A8BC-1251E31AC4AB}"/>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6838017" y="6851746"/>
            <a:ext cx="463454" cy="463454"/>
          </a:xfrm>
          <a:prstGeom prst="rect">
            <a:avLst/>
          </a:prstGeom>
        </p:spPr>
      </p:pic>
      <p:sp>
        <p:nvSpPr>
          <p:cNvPr id="9" name="Rectangle 8">
            <a:extLst>
              <a:ext uri="{FF2B5EF4-FFF2-40B4-BE49-F238E27FC236}">
                <a16:creationId xmlns:a16="http://schemas.microsoft.com/office/drawing/2014/main" id="{08600BA3-4CF5-594C-ABAA-667B3AB261BE}"/>
              </a:ext>
            </a:extLst>
          </p:cNvPr>
          <p:cNvSpPr/>
          <p:nvPr/>
        </p:nvSpPr>
        <p:spPr>
          <a:xfrm>
            <a:off x="12567394" y="6866756"/>
            <a:ext cx="441146" cy="369332"/>
          </a:xfrm>
          <a:prstGeom prst="rect">
            <a:avLst/>
          </a:prstGeom>
        </p:spPr>
        <p:txBody>
          <a:bodyPr wrap="none">
            <a:spAutoFit/>
          </a:bodyPr>
          <a:lstStyle/>
          <a:p>
            <a:r>
              <a:rPr lang="en-OM" dirty="0">
                <a:solidFill>
                  <a:schemeClr val="bg2"/>
                </a:solidFill>
                <a:latin typeface="Century Gothic" panose="020B0502020202020204" pitchFamily="34" charset="0"/>
              </a:rPr>
              <a:t>17</a:t>
            </a:r>
          </a:p>
        </p:txBody>
      </p:sp>
    </p:spTree>
    <p:extLst>
      <p:ext uri="{BB962C8B-B14F-4D97-AF65-F5344CB8AC3E}">
        <p14:creationId xmlns:p14="http://schemas.microsoft.com/office/powerpoint/2010/main" val="198729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093" fill="hold"/>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067" fill="hold"/>
                                        <p:tgtEl>
                                          <p:spTgt spid="6"/>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754" fill="hold"/>
                                        <p:tgtEl>
                                          <p:spTgt spid="7"/>
                                        </p:tgtEl>
                                      </p:cBhvr>
                                    </p:cmd>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audio>
              <p:cMediaNode vol="80000">
                <p:cTn id="48" fill="hold" display="0">
                  <p:stCondLst>
                    <p:cond delay="indefinite"/>
                  </p:stCondLst>
                  <p:endCondLst>
                    <p:cond evt="onStopAudio" delay="0">
                      <p:tgtEl>
                        <p:sldTgt/>
                      </p:tgtEl>
                    </p:cond>
                  </p:endCondLst>
                </p:cTn>
                <p:tgtEl>
                  <p:spTgt spid="6"/>
                </p:tgtEl>
              </p:cMediaNode>
            </p:audio>
            <p:audio>
              <p:cMediaNode vol="80000">
                <p:cTn id="49"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284151" y="1764813"/>
            <a:ext cx="6891349" cy="4654198"/>
          </a:xfrm>
          <a:prstGeom prst="rect">
            <a:avLst/>
          </a:prstGeom>
        </p:spPr>
        <p:txBody>
          <a:bodyPr spcFirstLastPara="1" lIns="95250" tIns="128588" rIns="95250" bIns="0" anchor="t"/>
          <a:lstStyle/>
          <a:p>
            <a:pPr algn="just" hangingPunct="0">
              <a:lnSpc>
                <a:spcPct val="91667"/>
              </a:lnSpc>
              <a:spcBef>
                <a:spcPct val="3333"/>
              </a:spcBef>
            </a:pPr>
            <a:r>
              <a:rPr lang="en-US" sz="3200">
                <a:solidFill>
                  <a:srgbClr val="FFFFFB"/>
                </a:solidFill>
                <a:latin typeface="Panefresco"/>
                <a:cs typeface="Panefresco"/>
              </a:rPr>
              <a:t>The fact that humans have been given freewill, with a divine purpose of being tested, compels that some will misuse it to violate the rights of other human beings, animals, and the environment; That’s why the angels asked, "Will You place upon it one who causes corruption therein and sheds blood, while we declare Your praise and sanctify You?” [Qur’an 2:30]</a:t>
            </a:r>
          </a:p>
          <a:p>
            <a:pPr algn="just" hangingPunct="0">
              <a:lnSpc>
                <a:spcPct val="91667"/>
              </a:lnSpc>
              <a:spcBef>
                <a:spcPct val="3333"/>
              </a:spcBef>
            </a:pPr>
            <a:endParaRPr lang="en-US" sz="3200">
              <a:solidFill>
                <a:srgbClr val="FFFFFB"/>
              </a:solidFill>
              <a:latin typeface="Panefresco"/>
              <a:cs typeface="Panefresco"/>
            </a:endParaRPr>
          </a:p>
          <a:p>
            <a:pPr algn="just" hangingPunct="0">
              <a:lnSpc>
                <a:spcPct val="91667"/>
              </a:lnSpc>
              <a:spcBef>
                <a:spcPct val="3333"/>
              </a:spcBef>
            </a:pPr>
            <a:endParaRPr lang="en-US" sz="3200">
              <a:solidFill>
                <a:srgbClr val="FFFFFB"/>
              </a:solidFill>
              <a:latin typeface="Panefresco"/>
              <a:cs typeface="Panefresco"/>
            </a:endParaRPr>
          </a:p>
          <a:p>
            <a:pPr algn="just" hangingPunct="0">
              <a:lnSpc>
                <a:spcPct val="91667"/>
              </a:lnSpc>
              <a:spcBef>
                <a:spcPct val="3333"/>
              </a:spcBef>
            </a:pPr>
            <a:endParaRPr lang="en-US" sz="3200">
              <a:solidFill>
                <a:srgbClr val="FFFFFB"/>
              </a:solidFill>
              <a:latin typeface="Panefresco"/>
              <a:cs typeface="Panefresco"/>
            </a:endParaRPr>
          </a:p>
          <a:p>
            <a:pPr algn="just" hangingPunct="0">
              <a:lnSpc>
                <a:spcPct val="91667"/>
              </a:lnSpc>
              <a:spcBef>
                <a:spcPct val="3333"/>
              </a:spcBef>
            </a:pPr>
            <a:endParaRPr lang="en-US" sz="3200">
              <a:solidFill>
                <a:srgbClr val="FFFFFB"/>
              </a:solidFill>
              <a:latin typeface="Panefresco"/>
              <a:cs typeface="Panefresco"/>
            </a:endParaRPr>
          </a:p>
          <a:p>
            <a:pPr algn="just" hangingPunct="0">
              <a:lnSpc>
                <a:spcPct val="91667"/>
              </a:lnSpc>
              <a:spcBef>
                <a:spcPct val="3333"/>
              </a:spcBef>
            </a:pPr>
            <a:endParaRPr lang="en-US" sz="3200">
              <a:solidFill>
                <a:srgbClr val="FFFFFB"/>
              </a:solidFill>
              <a:latin typeface="Panefresco"/>
              <a:cs typeface="Panefresco"/>
            </a:endParaRPr>
          </a:p>
          <a:p>
            <a:pPr algn="just" hangingPunct="0">
              <a:lnSpc>
                <a:spcPct val="91667"/>
              </a:lnSpc>
              <a:spcBef>
                <a:spcPct val="3333"/>
              </a:spcBef>
            </a:pPr>
            <a:endParaRPr lang="en-US" sz="3200">
              <a:solidFill>
                <a:srgbClr val="FFFFFB"/>
              </a:solidFill>
              <a:latin typeface="Panefresco"/>
              <a:cs typeface="Panefresco"/>
            </a:endParaRPr>
          </a:p>
          <a:p>
            <a:pPr algn="just" hangingPunct="0">
              <a:lnSpc>
                <a:spcPct val="91667"/>
              </a:lnSpc>
              <a:spcBef>
                <a:spcPct val="3333"/>
              </a:spcBef>
            </a:pPr>
            <a:endParaRPr lang="en-US" sz="3600">
              <a:solidFill>
                <a:srgbClr val="FFFFFB"/>
              </a:solidFill>
              <a:latin typeface="Panefresco"/>
              <a:cs typeface="Panefresco"/>
            </a:endParaRPr>
          </a:p>
          <a:p>
            <a:pPr algn="just" hangingPunct="0">
              <a:lnSpc>
                <a:spcPct val="91667"/>
              </a:lnSpc>
              <a:spcBef>
                <a:spcPct val="3333"/>
              </a:spcBef>
            </a:pPr>
            <a:endParaRPr lang="en-US" sz="3600">
              <a:solidFill>
                <a:srgbClr val="FFFFFB"/>
              </a:solidFill>
              <a:latin typeface="Panefresco"/>
              <a:cs typeface="Panefresco"/>
            </a:endParaRPr>
          </a:p>
          <a:p>
            <a:pPr algn="just" hangingPunct="0">
              <a:lnSpc>
                <a:spcPct val="91667"/>
              </a:lnSpc>
              <a:spcBef>
                <a:spcPct val="3333"/>
              </a:spcBef>
            </a:pPr>
            <a:endParaRPr lang="en-US" sz="3600">
              <a:solidFill>
                <a:srgbClr val="FFFFFB"/>
              </a:solidFill>
              <a:latin typeface="Panefresco"/>
              <a:cs typeface="Panefresco"/>
            </a:endParaRPr>
          </a:p>
          <a:p>
            <a:pPr algn="just" hangingPunct="0">
              <a:lnSpc>
                <a:spcPct val="91667"/>
              </a:lnSpc>
              <a:spcBef>
                <a:spcPct val="3333"/>
              </a:spcBef>
            </a:pPr>
            <a:endParaRPr lang="en-US" sz="360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647000" y="0"/>
            <a:ext cx="5079999" cy="7124700"/>
          </a:xfrm>
          <a:prstGeom prst="rect">
            <a:avLst/>
          </a:prstGeom>
        </p:spPr>
        <p:txBody>
          <a:bodyPr spcFirstLastPara="1" lIns="95250" tIns="128588" rIns="95250" bIns="0" anchor="t"/>
          <a:lstStyle/>
          <a:p>
            <a:pPr algn="ctr" hangingPunct="0">
              <a:spcBef>
                <a:spcPts val="600"/>
              </a:spcBef>
              <a:buClr>
                <a:schemeClr val="accent4"/>
              </a:buClr>
            </a:pPr>
            <a:r>
              <a:rPr lang="en-US" sz="2400">
                <a:solidFill>
                  <a:schemeClr val="accent4"/>
                </a:solidFill>
                <a:latin typeface="Lato"/>
                <a:cs typeface="Lato"/>
              </a:rPr>
              <a:t>Significance of Freewill</a:t>
            </a:r>
          </a:p>
          <a:p>
            <a:pPr marL="342900" indent="-342900" algn="just" hangingPunct="0">
              <a:spcBef>
                <a:spcPts val="1200"/>
              </a:spcBef>
              <a:buClr>
                <a:schemeClr val="accent4"/>
              </a:buClr>
              <a:buFont typeface="Wingdings" pitchFamily="2" charset="2"/>
              <a:buChar char="§"/>
            </a:pPr>
            <a:r>
              <a:rPr lang="en-US" sz="2000">
                <a:solidFill>
                  <a:srgbClr val="FAFBFF"/>
                </a:solidFill>
                <a:latin typeface="Lato"/>
                <a:cs typeface="Lato"/>
              </a:rPr>
              <a:t>The question of God’s intervention has been raised when it comes to moral evil</a:t>
            </a:r>
          </a:p>
          <a:p>
            <a:pPr marL="342900" indent="-342900" algn="just" hangingPunct="0">
              <a:spcBef>
                <a:spcPts val="1200"/>
              </a:spcBef>
              <a:buClr>
                <a:schemeClr val="accent4"/>
              </a:buClr>
              <a:buFont typeface="Wingdings" pitchFamily="2" charset="2"/>
              <a:buChar char="§"/>
            </a:pPr>
            <a:r>
              <a:rPr lang="en-US" sz="2000">
                <a:solidFill>
                  <a:srgbClr val="FAFBFF"/>
                </a:solidFill>
                <a:latin typeface="Lato"/>
                <a:cs typeface="Lato"/>
              </a:rPr>
              <a:t>If atheists were to request that God intervene every time moral evil is about to occur, then the test itself becomes meaningless as freewill is bypassed</a:t>
            </a:r>
          </a:p>
          <a:p>
            <a:pPr marL="342900" indent="-342900" algn="just" hangingPunct="0">
              <a:spcBef>
                <a:spcPts val="1200"/>
              </a:spcBef>
              <a:buClr>
                <a:schemeClr val="accent4"/>
              </a:buClr>
              <a:buFont typeface="Wingdings" pitchFamily="2" charset="2"/>
              <a:buChar char="§"/>
            </a:pPr>
            <a:r>
              <a:rPr lang="en-US" sz="2000">
                <a:solidFill>
                  <a:srgbClr val="FAFBFF"/>
                </a:solidFill>
                <a:latin typeface="Lato"/>
                <a:cs typeface="Lato"/>
              </a:rPr>
              <a:t>If the freewill will exclude the ability to commit harm, then human beings would not perform good by choice, which is a primary objective of worldly existence</a:t>
            </a:r>
          </a:p>
          <a:p>
            <a:pPr marL="342900" indent="-342900" algn="just" hangingPunct="0">
              <a:spcBef>
                <a:spcPts val="1200"/>
              </a:spcBef>
              <a:buClr>
                <a:schemeClr val="accent4"/>
              </a:buClr>
              <a:buFont typeface="Wingdings" pitchFamily="2" charset="2"/>
              <a:buChar char="§"/>
            </a:pPr>
            <a:r>
              <a:rPr lang="en-US" sz="2000">
                <a:solidFill>
                  <a:srgbClr val="FAFBFF"/>
                </a:solidFill>
                <a:latin typeface="Lato"/>
                <a:cs typeface="Lato"/>
              </a:rPr>
              <a:t>There is extreme subjectivity in the human perspective of this matter because of extreme limitations of human knowledge and wisdom about his affairs</a:t>
            </a:r>
          </a:p>
          <a:p>
            <a:pPr marL="342900" indent="-342900" algn="just" hangingPunct="0">
              <a:spcBef>
                <a:spcPts val="1200"/>
              </a:spcBef>
              <a:buClr>
                <a:schemeClr val="accent4"/>
              </a:buClr>
              <a:buFont typeface="Wingdings" pitchFamily="2" charset="2"/>
              <a:buChar char="§"/>
            </a:pPr>
            <a:r>
              <a:rPr lang="en-US" sz="2000">
                <a:solidFill>
                  <a:srgbClr val="FAFBFF"/>
                </a:solidFill>
                <a:latin typeface="Lato"/>
                <a:cs typeface="Lato"/>
              </a:rPr>
              <a:t>The afterlife is the TRUE JUSTICE - punishment and reward, on a scale beyond human comprehension, and the human freewill exemplified in this world will be held into account in the next life</a:t>
            </a:r>
          </a:p>
        </p:txBody>
      </p:sp>
      <p:pic>
        <p:nvPicPr>
          <p:cNvPr id="6" name="Line-24"/>
          <p:cNvPicPr/>
          <p:nvPr/>
        </p:nvPicPr>
        <p:blipFill rotWithShape="1">
          <a:blip r:embed="rId5"/>
          <a:stretch>
            <a:fillRect/>
          </a:stretch>
        </p:blipFill>
        <p:spPr>
          <a:xfrm>
            <a:off x="303663" y="6492361"/>
            <a:ext cx="6688823" cy="95250"/>
          </a:xfrm>
          <a:prstGeom prst="rect">
            <a:avLst/>
          </a:prstGeom>
        </p:spPr>
      </p:pic>
      <p:sp>
        <p:nvSpPr>
          <p:cNvPr id="7" name="Rectangle 6">
            <a:extLst>
              <a:ext uri="{FF2B5EF4-FFF2-40B4-BE49-F238E27FC236}">
                <a16:creationId xmlns:a16="http://schemas.microsoft.com/office/drawing/2014/main" id="{DAE4A340-7A3E-4C49-8762-0F77ABD5BC5B}"/>
              </a:ext>
            </a:extLst>
          </p:cNvPr>
          <p:cNvSpPr/>
          <p:nvPr/>
        </p:nvSpPr>
        <p:spPr>
          <a:xfrm>
            <a:off x="12570546" y="6825734"/>
            <a:ext cx="441146" cy="369332"/>
          </a:xfrm>
          <a:prstGeom prst="rect">
            <a:avLst/>
          </a:prstGeom>
        </p:spPr>
        <p:txBody>
          <a:bodyPr wrap="none">
            <a:spAutoFit/>
          </a:bodyPr>
          <a:lstStyle/>
          <a:p>
            <a:r>
              <a:rPr lang="en-OM" dirty="0">
                <a:solidFill>
                  <a:schemeClr val="bg2"/>
                </a:solidFill>
                <a:latin typeface="Century Gothic" panose="020B0502020202020204" pitchFamily="34" charset="0"/>
              </a:rPr>
              <a:t>18</a:t>
            </a:r>
          </a:p>
        </p:txBody>
      </p:sp>
    </p:spTree>
    <p:extLst>
      <p:ext uri="{BB962C8B-B14F-4D97-AF65-F5344CB8AC3E}">
        <p14:creationId xmlns:p14="http://schemas.microsoft.com/office/powerpoint/2010/main" val="40343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403093" y="2080113"/>
            <a:ext cx="6688823" cy="4412247"/>
          </a:xfrm>
          <a:prstGeom prst="rect">
            <a:avLst/>
          </a:prstGeom>
        </p:spPr>
        <p:txBody>
          <a:bodyPr spcFirstLastPara="1" lIns="95250" tIns="128588" rIns="95250" bIns="0" anchor="t"/>
          <a:lstStyle/>
          <a:p>
            <a:pPr algn="just" hangingPunct="0">
              <a:lnSpc>
                <a:spcPct val="91667"/>
              </a:lnSpc>
              <a:spcBef>
                <a:spcPct val="3333"/>
              </a:spcBef>
            </a:pPr>
            <a:r>
              <a:rPr lang="en-US" sz="3200">
                <a:solidFill>
                  <a:srgbClr val="FFFFFB"/>
                </a:solidFill>
                <a:latin typeface="Panefresco"/>
                <a:cs typeface="Panefresco"/>
              </a:rPr>
              <a:t>The ultimate Islamic thought to the problem of evil and suffering is that this life is not only a test, but that the afterlife provides an avenue for eternal reward; Even a century of suffering in this world, would be insignificant compared to an eternity life in the Paradise - a place free of all forms of suffering and hardships</a:t>
            </a:r>
          </a:p>
          <a:p>
            <a:pPr algn="just" hangingPunct="0">
              <a:lnSpc>
                <a:spcPct val="91667"/>
              </a:lnSpc>
              <a:spcBef>
                <a:spcPct val="3333"/>
              </a:spcBef>
            </a:pPr>
            <a:endParaRPr lang="en-US" sz="3200">
              <a:solidFill>
                <a:srgbClr val="FFFFFB"/>
              </a:solidFill>
              <a:latin typeface="Panefresco"/>
              <a:cs typeface="Panefresco"/>
            </a:endParaRPr>
          </a:p>
          <a:p>
            <a:pPr algn="just" hangingPunct="0">
              <a:lnSpc>
                <a:spcPct val="91667"/>
              </a:lnSpc>
              <a:spcBef>
                <a:spcPct val="3333"/>
              </a:spcBef>
            </a:pPr>
            <a:endParaRPr lang="en-US" sz="3200">
              <a:solidFill>
                <a:srgbClr val="FFFFFB"/>
              </a:solidFill>
              <a:latin typeface="Panefresco"/>
              <a:cs typeface="Panefresco"/>
            </a:endParaRPr>
          </a:p>
          <a:p>
            <a:pPr algn="just" hangingPunct="0">
              <a:lnSpc>
                <a:spcPct val="91667"/>
              </a:lnSpc>
              <a:spcBef>
                <a:spcPct val="3333"/>
              </a:spcBef>
            </a:pPr>
            <a:endParaRPr lang="en-US" sz="3200">
              <a:solidFill>
                <a:srgbClr val="FFFFFB"/>
              </a:solidFill>
              <a:latin typeface="Panefresco"/>
              <a:cs typeface="Panefresco"/>
            </a:endParaRPr>
          </a:p>
          <a:p>
            <a:pPr algn="just" hangingPunct="0">
              <a:lnSpc>
                <a:spcPct val="91667"/>
              </a:lnSpc>
              <a:spcBef>
                <a:spcPct val="3333"/>
              </a:spcBef>
            </a:pPr>
            <a:endParaRPr lang="en-US" sz="3200">
              <a:solidFill>
                <a:srgbClr val="FFFFFB"/>
              </a:solidFill>
              <a:latin typeface="Panefresco"/>
              <a:cs typeface="Panefresco"/>
            </a:endParaRPr>
          </a:p>
          <a:p>
            <a:pPr algn="just" hangingPunct="0">
              <a:lnSpc>
                <a:spcPct val="91667"/>
              </a:lnSpc>
              <a:spcBef>
                <a:spcPct val="3333"/>
              </a:spcBef>
            </a:pPr>
            <a:endParaRPr lang="en-US" sz="3200">
              <a:solidFill>
                <a:srgbClr val="FFFFFB"/>
              </a:solidFill>
              <a:latin typeface="Panefresco"/>
              <a:cs typeface="Panefresco"/>
            </a:endParaRPr>
          </a:p>
          <a:p>
            <a:pPr algn="just" hangingPunct="0">
              <a:lnSpc>
                <a:spcPct val="91667"/>
              </a:lnSpc>
              <a:spcBef>
                <a:spcPct val="3333"/>
              </a:spcBef>
            </a:pPr>
            <a:endParaRPr lang="en-US" sz="3200">
              <a:solidFill>
                <a:srgbClr val="FFFFFB"/>
              </a:solidFill>
              <a:latin typeface="Panefresco"/>
              <a:cs typeface="Panefresco"/>
            </a:endParaRPr>
          </a:p>
          <a:p>
            <a:pPr algn="just" hangingPunct="0">
              <a:lnSpc>
                <a:spcPct val="91667"/>
              </a:lnSpc>
              <a:spcBef>
                <a:spcPct val="3333"/>
              </a:spcBef>
            </a:pPr>
            <a:endParaRPr lang="en-US" sz="3200">
              <a:solidFill>
                <a:srgbClr val="FFFFFB"/>
              </a:solidFill>
              <a:latin typeface="Panefresco"/>
              <a:cs typeface="Panefresco"/>
            </a:endParaRPr>
          </a:p>
          <a:p>
            <a:pPr algn="just" hangingPunct="0">
              <a:lnSpc>
                <a:spcPct val="91667"/>
              </a:lnSpc>
              <a:spcBef>
                <a:spcPct val="3333"/>
              </a:spcBef>
            </a:pPr>
            <a:endParaRPr lang="en-US" sz="3600">
              <a:solidFill>
                <a:srgbClr val="FFFFFB"/>
              </a:solidFill>
              <a:latin typeface="Panefresco"/>
              <a:cs typeface="Panefresco"/>
            </a:endParaRPr>
          </a:p>
          <a:p>
            <a:pPr algn="just" hangingPunct="0">
              <a:lnSpc>
                <a:spcPct val="91667"/>
              </a:lnSpc>
              <a:spcBef>
                <a:spcPct val="3333"/>
              </a:spcBef>
            </a:pPr>
            <a:endParaRPr lang="en-US" sz="3600">
              <a:solidFill>
                <a:srgbClr val="FFFFFB"/>
              </a:solidFill>
              <a:latin typeface="Panefresco"/>
              <a:cs typeface="Panefresco"/>
            </a:endParaRPr>
          </a:p>
          <a:p>
            <a:pPr algn="just" hangingPunct="0">
              <a:lnSpc>
                <a:spcPct val="91667"/>
              </a:lnSpc>
              <a:spcBef>
                <a:spcPct val="3333"/>
              </a:spcBef>
            </a:pPr>
            <a:endParaRPr lang="en-US" sz="3600">
              <a:solidFill>
                <a:srgbClr val="FFFFFB"/>
              </a:solidFill>
              <a:latin typeface="Panefresco"/>
              <a:cs typeface="Panefresco"/>
            </a:endParaRPr>
          </a:p>
          <a:p>
            <a:pPr algn="just" hangingPunct="0">
              <a:lnSpc>
                <a:spcPct val="91667"/>
              </a:lnSpc>
              <a:spcBef>
                <a:spcPct val="3333"/>
              </a:spcBef>
            </a:pPr>
            <a:endParaRPr lang="en-US" sz="360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721600" y="0"/>
            <a:ext cx="5079999" cy="7315200"/>
          </a:xfrm>
          <a:prstGeom prst="rect">
            <a:avLst/>
          </a:prstGeom>
        </p:spPr>
        <p:txBody>
          <a:bodyPr spcFirstLastPara="1" lIns="95250" tIns="128588" rIns="95250" bIns="0" anchor="t"/>
          <a:lstStyle/>
          <a:p>
            <a:pPr algn="ctr" hangingPunct="0">
              <a:spcBef>
                <a:spcPts val="600"/>
              </a:spcBef>
              <a:buClr>
                <a:schemeClr val="accent4"/>
              </a:buClr>
            </a:pPr>
            <a:r>
              <a:rPr lang="en-US" sz="2400">
                <a:solidFill>
                  <a:schemeClr val="accent4"/>
                </a:solidFill>
                <a:latin typeface="Lato"/>
                <a:cs typeface="Lato"/>
              </a:rPr>
              <a:t>Significance of Eternal Reward</a:t>
            </a:r>
          </a:p>
          <a:p>
            <a:pPr marL="342900" indent="-342900" algn="just" hangingPunct="0">
              <a:spcBef>
                <a:spcPts val="600"/>
              </a:spcBef>
              <a:buClr>
                <a:schemeClr val="accent4"/>
              </a:buClr>
              <a:buFont typeface="Wingdings" pitchFamily="2" charset="2"/>
              <a:buChar char="§"/>
            </a:pPr>
            <a:r>
              <a:rPr lang="en-US" sz="2000">
                <a:solidFill>
                  <a:srgbClr val="FAFBFF"/>
                </a:solidFill>
                <a:latin typeface="Lato"/>
                <a:cs typeface="Lato"/>
              </a:rPr>
              <a:t>The idea of eternal reward in the Paradise in exchange for one human lifetime of fluctuating struggles provides consolation for many victims of moral and natural evils</a:t>
            </a:r>
          </a:p>
          <a:p>
            <a:pPr marL="342900" indent="-342900" algn="just" hangingPunct="0">
              <a:spcBef>
                <a:spcPts val="600"/>
              </a:spcBef>
              <a:buClr>
                <a:schemeClr val="accent4"/>
              </a:buClr>
              <a:buFont typeface="Wingdings" pitchFamily="2" charset="2"/>
              <a:buChar char="§"/>
            </a:pPr>
            <a:r>
              <a:rPr lang="en-US" sz="2000">
                <a:solidFill>
                  <a:srgbClr val="FAFBFF"/>
                </a:solidFill>
                <a:latin typeface="Lato"/>
                <a:cs typeface="Lato"/>
              </a:rPr>
              <a:t>A person who has been abused or his rights have been transgressed without seeing justice in this world, could not imagine an afterlife that did not consist of punishment for the perpetrators of his suffering in this life; Atheists fail here</a:t>
            </a:r>
          </a:p>
          <a:p>
            <a:pPr marL="342900" indent="-342900" algn="just" hangingPunct="0">
              <a:spcBef>
                <a:spcPts val="600"/>
              </a:spcBef>
              <a:buClr>
                <a:schemeClr val="accent4"/>
              </a:buClr>
              <a:buFont typeface="Wingdings" pitchFamily="2" charset="2"/>
              <a:buChar char="§"/>
            </a:pPr>
            <a:r>
              <a:rPr lang="en-US" sz="2000">
                <a:solidFill>
                  <a:srgbClr val="FAFBFF"/>
                </a:solidFill>
                <a:latin typeface="Lato"/>
                <a:cs typeface="Lato"/>
              </a:rPr>
              <a:t>Likewise, victims of natural disasters such as floods, earthquakes and cyclones that claiming thousands of lives, are generally considered martyrs and promised reward of the Paradise</a:t>
            </a:r>
          </a:p>
          <a:p>
            <a:pPr marL="342900" indent="-342900" algn="just" hangingPunct="0">
              <a:spcBef>
                <a:spcPts val="600"/>
              </a:spcBef>
              <a:buClr>
                <a:schemeClr val="accent4"/>
              </a:buClr>
              <a:buFont typeface="Wingdings" pitchFamily="2" charset="2"/>
              <a:buChar char="§"/>
            </a:pPr>
            <a:r>
              <a:rPr lang="en-US" sz="2000">
                <a:solidFill>
                  <a:srgbClr val="FAFBFF"/>
                </a:solidFill>
                <a:latin typeface="Lato"/>
                <a:cs typeface="Lato"/>
              </a:rPr>
              <a:t>Of course, eternal reward does not justify abuse in this life or discourage believers to find solutions for natural adversities if can relieve themselves</a:t>
            </a:r>
          </a:p>
        </p:txBody>
      </p:sp>
      <p:pic>
        <p:nvPicPr>
          <p:cNvPr id="6" name="Line-24"/>
          <p:cNvPicPr/>
          <p:nvPr/>
        </p:nvPicPr>
        <p:blipFill rotWithShape="1">
          <a:blip r:embed="rId5"/>
          <a:stretch>
            <a:fillRect/>
          </a:stretch>
        </p:blipFill>
        <p:spPr>
          <a:xfrm>
            <a:off x="303663" y="6492361"/>
            <a:ext cx="6688823" cy="95250"/>
          </a:xfrm>
          <a:prstGeom prst="rect">
            <a:avLst/>
          </a:prstGeom>
        </p:spPr>
      </p:pic>
      <p:sp>
        <p:nvSpPr>
          <p:cNvPr id="7" name="Rectangle 6">
            <a:extLst>
              <a:ext uri="{FF2B5EF4-FFF2-40B4-BE49-F238E27FC236}">
                <a16:creationId xmlns:a16="http://schemas.microsoft.com/office/drawing/2014/main" id="{5639FD99-164D-3F47-B9AE-C2EB890DA783}"/>
              </a:ext>
            </a:extLst>
          </p:cNvPr>
          <p:cNvSpPr/>
          <p:nvPr/>
        </p:nvSpPr>
        <p:spPr>
          <a:xfrm>
            <a:off x="12415625" y="6766741"/>
            <a:ext cx="441146" cy="369332"/>
          </a:xfrm>
          <a:prstGeom prst="rect">
            <a:avLst/>
          </a:prstGeom>
        </p:spPr>
        <p:txBody>
          <a:bodyPr wrap="none">
            <a:spAutoFit/>
          </a:bodyPr>
          <a:lstStyle/>
          <a:p>
            <a:r>
              <a:rPr lang="en-OM" dirty="0">
                <a:solidFill>
                  <a:schemeClr val="bg2"/>
                </a:solidFill>
                <a:latin typeface="Century Gothic" panose="020B0502020202020204" pitchFamily="34" charset="0"/>
              </a:rPr>
              <a:t>19</a:t>
            </a:r>
          </a:p>
        </p:txBody>
      </p:sp>
    </p:spTree>
    <p:extLst>
      <p:ext uri="{BB962C8B-B14F-4D97-AF65-F5344CB8AC3E}">
        <p14:creationId xmlns:p14="http://schemas.microsoft.com/office/powerpoint/2010/main" val="320820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0" y="-76078"/>
            <a:ext cx="13011150" cy="7461250"/>
          </a:xfrm>
          <a:prstGeom prst="rect">
            <a:avLst/>
          </a:prstGeom>
        </p:spPr>
      </p:pic>
      <p:pic>
        <p:nvPicPr>
          <p:cNvPr id="3" name="Shape-1"/>
          <p:cNvPicPr/>
          <p:nvPr/>
        </p:nvPicPr>
        <p:blipFill rotWithShape="1">
          <a:blip r:embed="rId4"/>
          <a:stretch>
            <a:fillRect/>
          </a:stretch>
        </p:blipFill>
        <p:spPr>
          <a:xfrm>
            <a:off x="5901069" y="318977"/>
            <a:ext cx="6720085" cy="6682639"/>
          </a:xfrm>
          <a:prstGeom prst="rect">
            <a:avLst/>
          </a:prstGeom>
        </p:spPr>
      </p:pic>
      <p:sp>
        <p:nvSpPr>
          <p:cNvPr id="5" name="TextBox 4">
            <a:extLst>
              <a:ext uri="{FF2B5EF4-FFF2-40B4-BE49-F238E27FC236}">
                <a16:creationId xmlns:a16="http://schemas.microsoft.com/office/drawing/2014/main" id="{FD6B76F2-6F8D-634F-869F-531A51CDD2B3}"/>
              </a:ext>
            </a:extLst>
          </p:cNvPr>
          <p:cNvSpPr txBox="1"/>
          <p:nvPr/>
        </p:nvSpPr>
        <p:spPr>
          <a:xfrm>
            <a:off x="170121" y="192060"/>
            <a:ext cx="5560828" cy="6924973"/>
          </a:xfrm>
          <a:prstGeom prst="rect">
            <a:avLst/>
          </a:prstGeom>
          <a:noFill/>
        </p:spPr>
        <p:txBody>
          <a:bodyPr wrap="square" rtlCol="0">
            <a:spAutoFit/>
          </a:bodyPr>
          <a:lstStyle/>
          <a:p>
            <a:pPr marL="342900" indent="-342900" algn="just">
              <a:spcBef>
                <a:spcPts val="900"/>
              </a:spcBef>
              <a:buFont typeface="Wingdings" pitchFamily="2" charset="2"/>
              <a:buChar char="§"/>
            </a:pPr>
            <a:r>
              <a:rPr lang="en-OM" dirty="0">
                <a:latin typeface="Century Gothic" panose="020B0502020202020204" pitchFamily="34" charset="0"/>
              </a:rPr>
              <a:t>After 150 years, there is still a dissent within the scientific community on Darwinian theory</a:t>
            </a:r>
          </a:p>
          <a:p>
            <a:pPr marL="342900" indent="-342900" algn="just">
              <a:spcBef>
                <a:spcPts val="900"/>
              </a:spcBef>
              <a:buFont typeface="Wingdings" pitchFamily="2" charset="2"/>
              <a:buChar char="§"/>
            </a:pPr>
            <a:r>
              <a:rPr lang="en-US" dirty="0">
                <a:latin typeface="Century Gothic" panose="020B0502020202020204" pitchFamily="34" charset="0"/>
              </a:rPr>
              <a:t>At a populous level among new atheists, the theory has been wrongly used to deny God and is promoted as “immutable” and “absolute” truth; </a:t>
            </a:r>
            <a:r>
              <a:rPr lang="en-US" dirty="0">
                <a:solidFill>
                  <a:schemeClr val="bg2"/>
                </a:solidFill>
                <a:latin typeface="Century Gothic" panose="020B0502020202020204" pitchFamily="34" charset="0"/>
              </a:rPr>
              <a:t>Any opposition or skepticism on Darwinian theory brings accusation of being irrational, dogmatic, and unscientific</a:t>
            </a:r>
          </a:p>
          <a:p>
            <a:pPr marL="342900" indent="-342900" algn="just">
              <a:spcBef>
                <a:spcPts val="900"/>
              </a:spcBef>
              <a:buFont typeface="Wingdings" pitchFamily="2" charset="2"/>
              <a:buChar char="§"/>
            </a:pPr>
            <a:r>
              <a:rPr lang="en-US" dirty="0">
                <a:solidFill>
                  <a:schemeClr val="bg2"/>
                </a:solidFill>
                <a:latin typeface="Century Gothic" panose="020B0502020202020204" pitchFamily="34" charset="0"/>
              </a:rPr>
              <a:t>At a professional level and among renown practicing scientists in various related fields, they consider the theory as a scientific model of the day to explain the complexity of life, but they also recognize it is probabilistic with many assumptions and unresolved disputes</a:t>
            </a:r>
          </a:p>
          <a:p>
            <a:pPr marL="342900" indent="-342900" algn="just">
              <a:spcBef>
                <a:spcPts val="900"/>
              </a:spcBef>
              <a:buFont typeface="Wingdings" pitchFamily="2" charset="2"/>
              <a:buChar char="§"/>
            </a:pPr>
            <a:r>
              <a:rPr lang="en-US" dirty="0">
                <a:solidFill>
                  <a:schemeClr val="bg2"/>
                </a:solidFill>
                <a:latin typeface="Century Gothic" panose="020B0502020202020204" pitchFamily="34" charset="0"/>
              </a:rPr>
              <a:t>New atheists are being defeated in their denial of God by using reason; They have taken Darwinian theory as their main comfort zone; By misusing science they practice “scientific extremism”, in the same way there are “religious extremists” who misuse religion</a:t>
            </a:r>
          </a:p>
          <a:p>
            <a:pPr marL="342900" indent="-342900" algn="just">
              <a:spcBef>
                <a:spcPts val="900"/>
              </a:spcBef>
              <a:buFont typeface="Wingdings" pitchFamily="2" charset="2"/>
              <a:buChar char="§"/>
            </a:pPr>
            <a:r>
              <a:rPr lang="en-US" dirty="0">
                <a:solidFill>
                  <a:schemeClr val="bg2"/>
                </a:solidFill>
                <a:latin typeface="Century Gothic" panose="020B0502020202020204" pitchFamily="34" charset="0"/>
              </a:rPr>
              <a:t>Today, Darwinian theory is not challenged on religious grounds only, as much on scientific grounds by the intelligent-design movement </a:t>
            </a:r>
          </a:p>
        </p:txBody>
      </p:sp>
      <p:pic>
        <p:nvPicPr>
          <p:cNvPr id="6" name="Picture 5">
            <a:extLst>
              <a:ext uri="{FF2B5EF4-FFF2-40B4-BE49-F238E27FC236}">
                <a16:creationId xmlns:a16="http://schemas.microsoft.com/office/drawing/2014/main" id="{6EB9227F-5D60-C540-B7C3-02DB9C8C56AB}"/>
              </a:ext>
            </a:extLst>
          </p:cNvPr>
          <p:cNvPicPr>
            <a:picLocks noChangeAspect="1"/>
          </p:cNvPicPr>
          <p:nvPr/>
        </p:nvPicPr>
        <p:blipFill>
          <a:blip r:embed="rId5"/>
          <a:stretch>
            <a:fillRect/>
          </a:stretch>
        </p:blipFill>
        <p:spPr>
          <a:xfrm>
            <a:off x="6220047" y="606056"/>
            <a:ext cx="6113720" cy="6103088"/>
          </a:xfrm>
          <a:prstGeom prst="rect">
            <a:avLst/>
          </a:prstGeom>
        </p:spPr>
      </p:pic>
      <p:sp>
        <p:nvSpPr>
          <p:cNvPr id="4" name="TextBox 3">
            <a:extLst>
              <a:ext uri="{FF2B5EF4-FFF2-40B4-BE49-F238E27FC236}">
                <a16:creationId xmlns:a16="http://schemas.microsoft.com/office/drawing/2014/main" id="{449657C9-3E68-E04F-AA46-FA808EF426D9}"/>
              </a:ext>
            </a:extLst>
          </p:cNvPr>
          <p:cNvSpPr txBox="1"/>
          <p:nvPr/>
        </p:nvSpPr>
        <p:spPr>
          <a:xfrm>
            <a:off x="12500145" y="6945868"/>
            <a:ext cx="312906" cy="369332"/>
          </a:xfrm>
          <a:prstGeom prst="rect">
            <a:avLst/>
          </a:prstGeom>
          <a:noFill/>
        </p:spPr>
        <p:txBody>
          <a:bodyPr wrap="none" rtlCol="0">
            <a:spAutoFit/>
          </a:bodyPr>
          <a:lstStyle/>
          <a:p>
            <a:r>
              <a:rPr lang="en-OM" dirty="0">
                <a:solidFill>
                  <a:schemeClr val="bg2"/>
                </a:solidFill>
                <a:latin typeface="Century Gothic" panose="020B0502020202020204" pitchFamily="34" charset="0"/>
              </a:rPr>
              <a:t>2</a:t>
            </a:r>
          </a:p>
        </p:txBody>
      </p:sp>
    </p:spTree>
    <p:extLst>
      <p:ext uri="{BB962C8B-B14F-4D97-AF65-F5344CB8AC3E}">
        <p14:creationId xmlns:p14="http://schemas.microsoft.com/office/powerpoint/2010/main" val="242090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403093" y="2080113"/>
            <a:ext cx="6589393" cy="4412247"/>
          </a:xfrm>
          <a:prstGeom prst="rect">
            <a:avLst/>
          </a:prstGeom>
        </p:spPr>
        <p:txBody>
          <a:bodyPr spcFirstLastPara="1" lIns="95250" tIns="128588" rIns="95250" bIns="0" anchor="t"/>
          <a:lstStyle/>
          <a:p>
            <a:pPr algn="just" hangingPunct="0">
              <a:lnSpc>
                <a:spcPct val="91667"/>
              </a:lnSpc>
              <a:spcBef>
                <a:spcPct val="3333"/>
              </a:spcBef>
            </a:pPr>
            <a:r>
              <a:rPr lang="en-US" sz="3200" dirty="0">
                <a:solidFill>
                  <a:srgbClr val="FFFFFB"/>
                </a:solidFill>
                <a:latin typeface="Panefresco"/>
                <a:cs typeface="Panefresco"/>
              </a:rPr>
              <a:t>According to Islamic thought, God allows the existence of some evil and suffering to occur in the World for many possible reasons, but always revolves around God’s infinite and unlimited Knowledge and Wisdom; Human beings have limited knowledge and limited access to the Divine Wisdom</a:t>
            </a: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721600" y="0"/>
            <a:ext cx="5079999" cy="7124700"/>
          </a:xfrm>
          <a:prstGeom prst="rect">
            <a:avLst/>
          </a:prstGeom>
        </p:spPr>
        <p:txBody>
          <a:bodyPr spcFirstLastPara="1" lIns="95250" tIns="128588" rIns="95250" bIns="0" anchor="t"/>
          <a:lstStyle/>
          <a:p>
            <a:pPr algn="ctr" hangingPunct="0">
              <a:spcBef>
                <a:spcPts val="1200"/>
              </a:spcBef>
              <a:buClr>
                <a:schemeClr val="accent4"/>
              </a:buClr>
            </a:pPr>
            <a:r>
              <a:rPr lang="en-US" sz="2400" dirty="0">
                <a:solidFill>
                  <a:schemeClr val="accent4"/>
                </a:solidFill>
                <a:latin typeface="Lato"/>
                <a:cs typeface="Lato"/>
              </a:rPr>
              <a:t>Why God Allows Evil &amp; Suffering</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Under atheism, evils and sufferings have no purpose; They are simply blind natural forces in the world that arbitrarily pick their prey or victims</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Those who are victims of evil and suffering have no emotional, spiritual and rational TOOLS to help alleviate their suffering or put their experiences into perspective</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An atheist could have suffered all his or her life and just ended up in the grave, and all his or her suffering, sacrifice and pain would have absolutely no meaning whatsoever</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Atheists cannot and should not attribute evils and sufferings to any type of will - human or divine - because everything is just reduced to blind, random and non-rational physical occurrences</a:t>
            </a:r>
          </a:p>
          <a:p>
            <a:pPr marL="342900" indent="-342900" algn="just" hangingPunct="0">
              <a:spcBef>
                <a:spcPts val="600"/>
              </a:spcBef>
              <a:buClr>
                <a:schemeClr val="accent4"/>
              </a:buClr>
              <a:buFont typeface="Wingdings" pitchFamily="2" charset="2"/>
              <a:buChar char="§"/>
            </a:pPr>
            <a:endParaRPr lang="en-US" sz="2000" dirty="0">
              <a:solidFill>
                <a:srgbClr val="FAFBFF"/>
              </a:solidFill>
              <a:latin typeface="Lato"/>
              <a:cs typeface="Lato"/>
            </a:endParaRPr>
          </a:p>
        </p:txBody>
      </p:sp>
      <p:pic>
        <p:nvPicPr>
          <p:cNvPr id="6" name="Line-24"/>
          <p:cNvPicPr/>
          <p:nvPr/>
        </p:nvPicPr>
        <p:blipFill rotWithShape="1">
          <a:blip r:embed="rId5"/>
          <a:stretch>
            <a:fillRect/>
          </a:stretch>
        </p:blipFill>
        <p:spPr>
          <a:xfrm>
            <a:off x="303663" y="6492361"/>
            <a:ext cx="6688823" cy="95250"/>
          </a:xfrm>
          <a:prstGeom prst="rect">
            <a:avLst/>
          </a:prstGeom>
        </p:spPr>
      </p:pic>
      <p:sp>
        <p:nvSpPr>
          <p:cNvPr id="7" name="Rectangle 6">
            <a:extLst>
              <a:ext uri="{FF2B5EF4-FFF2-40B4-BE49-F238E27FC236}">
                <a16:creationId xmlns:a16="http://schemas.microsoft.com/office/drawing/2014/main" id="{06774DC4-2AB7-1D43-9690-A1D2281FF2B4}"/>
              </a:ext>
            </a:extLst>
          </p:cNvPr>
          <p:cNvSpPr/>
          <p:nvPr/>
        </p:nvSpPr>
        <p:spPr>
          <a:xfrm>
            <a:off x="12488693" y="6755368"/>
            <a:ext cx="441146" cy="369332"/>
          </a:xfrm>
          <a:prstGeom prst="rect">
            <a:avLst/>
          </a:prstGeom>
        </p:spPr>
        <p:txBody>
          <a:bodyPr wrap="none">
            <a:spAutoFit/>
          </a:bodyPr>
          <a:lstStyle/>
          <a:p>
            <a:r>
              <a:rPr lang="en-OM" dirty="0">
                <a:solidFill>
                  <a:schemeClr val="bg2"/>
                </a:solidFill>
                <a:latin typeface="Century Gothic" panose="020B0502020202020204" pitchFamily="34" charset="0"/>
              </a:rPr>
              <a:t>20</a:t>
            </a:r>
          </a:p>
        </p:txBody>
      </p:sp>
    </p:spTree>
    <p:extLst>
      <p:ext uri="{BB962C8B-B14F-4D97-AF65-F5344CB8AC3E}">
        <p14:creationId xmlns:p14="http://schemas.microsoft.com/office/powerpoint/2010/main" val="38721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0" y="-76078"/>
            <a:ext cx="13011150" cy="7461250"/>
          </a:xfrm>
          <a:prstGeom prst="rect">
            <a:avLst/>
          </a:prstGeom>
        </p:spPr>
      </p:pic>
      <p:sp>
        <p:nvSpPr>
          <p:cNvPr id="4" name="Rectangle 3">
            <a:extLst>
              <a:ext uri="{FF2B5EF4-FFF2-40B4-BE49-F238E27FC236}">
                <a16:creationId xmlns:a16="http://schemas.microsoft.com/office/drawing/2014/main" id="{32ECAC3A-9873-E748-99B8-E56AB72FD2B0}"/>
              </a:ext>
            </a:extLst>
          </p:cNvPr>
          <p:cNvSpPr/>
          <p:nvPr/>
        </p:nvSpPr>
        <p:spPr>
          <a:xfrm>
            <a:off x="328154" y="93122"/>
            <a:ext cx="12419462" cy="707886"/>
          </a:xfrm>
          <a:prstGeom prst="rect">
            <a:avLst/>
          </a:prstGeom>
        </p:spPr>
        <p:txBody>
          <a:bodyPr wrap="square">
            <a:spAutoFit/>
          </a:bodyPr>
          <a:lstStyle/>
          <a:p>
            <a:pPr algn="ctr"/>
            <a:r>
              <a:rPr lang="en-US" sz="2000" b="1">
                <a:solidFill>
                  <a:schemeClr val="bg2"/>
                </a:solidFill>
                <a:latin typeface="Century Gothic" panose="020B0502020202020204" pitchFamily="34" charset="0"/>
              </a:rPr>
              <a:t>Islamic Thought on the Evil and Suffering</a:t>
            </a:r>
          </a:p>
          <a:p>
            <a:pPr algn="ctr"/>
            <a:r>
              <a:rPr lang="en-US" sz="2000" b="1">
                <a:solidFill>
                  <a:schemeClr val="bg2"/>
                </a:solidFill>
                <a:latin typeface="Century Gothic" panose="020B0502020202020204" pitchFamily="34" charset="0"/>
              </a:rPr>
              <a:t>in the World</a:t>
            </a:r>
          </a:p>
        </p:txBody>
      </p:sp>
      <p:sp>
        <p:nvSpPr>
          <p:cNvPr id="5" name="Rectangle 4">
            <a:extLst>
              <a:ext uri="{FF2B5EF4-FFF2-40B4-BE49-F238E27FC236}">
                <a16:creationId xmlns:a16="http://schemas.microsoft.com/office/drawing/2014/main" id="{D6F56D31-A60C-414D-A9D1-F68C28C1FEB0}"/>
              </a:ext>
            </a:extLst>
          </p:cNvPr>
          <p:cNvSpPr/>
          <p:nvPr/>
        </p:nvSpPr>
        <p:spPr>
          <a:xfrm>
            <a:off x="328153" y="1004991"/>
            <a:ext cx="5963222" cy="5952912"/>
          </a:xfrm>
          <a:prstGeom prst="rect">
            <a:avLst/>
          </a:prstGeom>
          <a:ln w="12700">
            <a:solidFill>
              <a:schemeClr val="bg2"/>
            </a:solidFill>
          </a:ln>
        </p:spPr>
        <p:txBody>
          <a:bodyPr wrap="square">
            <a:spAutoFit/>
          </a:bodyPr>
          <a:lstStyle/>
          <a:p>
            <a:pPr marL="342900" indent="-342900" algn="just">
              <a:spcBef>
                <a:spcPts val="700"/>
              </a:spcBef>
              <a:buFont typeface="+mj-lt"/>
              <a:buAutoNum type="arabicPeriod"/>
            </a:pPr>
            <a:r>
              <a:rPr lang="en-US" sz="2000">
                <a:latin typeface="Century Gothic" panose="020B0502020202020204" pitchFamily="34" charset="0"/>
              </a:rPr>
              <a:t>For the sake of testing a human being’s free will</a:t>
            </a:r>
          </a:p>
          <a:p>
            <a:pPr marL="342900" indent="-342900" algn="just">
              <a:spcBef>
                <a:spcPts val="700"/>
              </a:spcBef>
              <a:buFont typeface="+mj-lt"/>
              <a:buAutoNum type="arabicPeriod"/>
            </a:pPr>
            <a:r>
              <a:rPr lang="en-US" sz="2000">
                <a:solidFill>
                  <a:schemeClr val="bg2"/>
                </a:solidFill>
                <a:latin typeface="Century Gothic" panose="020B0502020202020204" pitchFamily="34" charset="0"/>
              </a:rPr>
              <a:t>For the sake of guiding one who became misguided and return to God </a:t>
            </a:r>
          </a:p>
          <a:p>
            <a:pPr marL="342900" indent="-342900" algn="just">
              <a:spcBef>
                <a:spcPts val="700"/>
              </a:spcBef>
              <a:buFont typeface="+mj-lt"/>
              <a:buAutoNum type="arabicPeriod"/>
            </a:pPr>
            <a:r>
              <a:rPr lang="en-US" sz="2000">
                <a:solidFill>
                  <a:schemeClr val="bg2"/>
                </a:solidFill>
                <a:latin typeface="Century Gothic" panose="020B0502020202020204" pitchFamily="34" charset="0"/>
              </a:rPr>
              <a:t>As a test for those who can assist the one who is suffering </a:t>
            </a:r>
          </a:p>
          <a:p>
            <a:pPr marL="342900" indent="-342900" algn="just">
              <a:spcBef>
                <a:spcPts val="700"/>
              </a:spcBef>
              <a:buFont typeface="+mj-lt"/>
              <a:buAutoNum type="arabicPeriod"/>
            </a:pPr>
            <a:r>
              <a:rPr lang="en-US" sz="2000">
                <a:solidFill>
                  <a:schemeClr val="bg2"/>
                </a:solidFill>
                <a:latin typeface="Century Gothic" panose="020B0502020202020204" pitchFamily="34" charset="0"/>
              </a:rPr>
              <a:t>To ward off a greater harm, such as the death of an individual</a:t>
            </a:r>
          </a:p>
          <a:p>
            <a:pPr marL="342900" indent="-342900" algn="just">
              <a:spcBef>
                <a:spcPts val="700"/>
              </a:spcBef>
              <a:buFont typeface="+mj-lt"/>
              <a:buAutoNum type="arabicPeriod"/>
            </a:pPr>
            <a:r>
              <a:rPr lang="en-US" sz="2000">
                <a:solidFill>
                  <a:schemeClr val="bg2"/>
                </a:solidFill>
                <a:latin typeface="Century Gothic" panose="020B0502020202020204" pitchFamily="34" charset="0"/>
              </a:rPr>
              <a:t>As a blessing in disguise, one which serves as a test at the moment the calamity strikes</a:t>
            </a:r>
          </a:p>
          <a:p>
            <a:pPr marL="342900" indent="-342900" algn="just">
              <a:spcBef>
                <a:spcPts val="700"/>
              </a:spcBef>
              <a:buFont typeface="+mj-lt"/>
              <a:buAutoNum type="arabicPeriod"/>
            </a:pPr>
            <a:r>
              <a:rPr lang="en-US" sz="2000">
                <a:solidFill>
                  <a:schemeClr val="bg2"/>
                </a:solidFill>
                <a:latin typeface="Century Gothic" panose="020B0502020202020204" pitchFamily="34" charset="0"/>
              </a:rPr>
              <a:t>In order for a believer’s ranks to be increased in Paradise</a:t>
            </a:r>
          </a:p>
          <a:p>
            <a:pPr marL="342900" indent="-342900" algn="just">
              <a:spcBef>
                <a:spcPts val="700"/>
              </a:spcBef>
              <a:buFont typeface="+mj-lt"/>
              <a:buAutoNum type="arabicPeriod"/>
            </a:pPr>
            <a:r>
              <a:rPr lang="en-US" sz="2000">
                <a:solidFill>
                  <a:schemeClr val="bg2"/>
                </a:solidFill>
                <a:latin typeface="Century Gothic" panose="020B0502020202020204" pitchFamily="34" charset="0"/>
              </a:rPr>
              <a:t>In order to ease the pathway to the Paradise for a believer or his/her loved ones</a:t>
            </a:r>
          </a:p>
          <a:p>
            <a:pPr marL="342900" indent="-342900" algn="just">
              <a:spcBef>
                <a:spcPts val="700"/>
              </a:spcBef>
              <a:buFont typeface="+mj-lt"/>
              <a:buAutoNum type="arabicPeriod"/>
            </a:pPr>
            <a:r>
              <a:rPr lang="en-US" sz="2000">
                <a:solidFill>
                  <a:schemeClr val="bg2"/>
                </a:solidFill>
                <a:latin typeface="Century Gothic" panose="020B0502020202020204" pitchFamily="34" charset="0"/>
              </a:rPr>
              <a:t>To purify the believer of sins so that they will meet God without sins to alleviate punishment </a:t>
            </a:r>
          </a:p>
        </p:txBody>
      </p:sp>
      <p:sp>
        <p:nvSpPr>
          <p:cNvPr id="6" name="Rectangle 5">
            <a:extLst>
              <a:ext uri="{FF2B5EF4-FFF2-40B4-BE49-F238E27FC236}">
                <a16:creationId xmlns:a16="http://schemas.microsoft.com/office/drawing/2014/main" id="{EA2868C1-3F5B-8B4D-92D9-F16D8DF55802}"/>
              </a:ext>
            </a:extLst>
          </p:cNvPr>
          <p:cNvSpPr/>
          <p:nvPr/>
        </p:nvSpPr>
        <p:spPr>
          <a:xfrm>
            <a:off x="6554910" y="1004991"/>
            <a:ext cx="6192705" cy="5940088"/>
          </a:xfrm>
          <a:prstGeom prst="rect">
            <a:avLst/>
          </a:prstGeom>
          <a:ln w="12700">
            <a:solidFill>
              <a:schemeClr val="bg2"/>
            </a:solidFill>
          </a:ln>
        </p:spPr>
        <p:txBody>
          <a:bodyPr wrap="square">
            <a:spAutoFit/>
          </a:bodyPr>
          <a:lstStyle/>
          <a:p>
            <a:pPr marL="457200" indent="-457200" algn="just">
              <a:spcBef>
                <a:spcPts val="600"/>
              </a:spcBef>
              <a:buFont typeface="+mj-lt"/>
              <a:buAutoNum type="arabicPeriod" startAt="9"/>
            </a:pPr>
            <a:r>
              <a:rPr lang="en-US" sz="2000">
                <a:latin typeface="Century Gothic" panose="020B0502020202020204" pitchFamily="34" charset="0"/>
              </a:rPr>
              <a:t>In order to increase human being’s gratitude for what he’s/she's been taking for granted</a:t>
            </a:r>
          </a:p>
          <a:p>
            <a:pPr marL="457200" indent="-457200" algn="just">
              <a:spcBef>
                <a:spcPts val="600"/>
              </a:spcBef>
              <a:buFont typeface="+mj-lt"/>
              <a:buAutoNum type="arabicPeriod" startAt="9"/>
            </a:pPr>
            <a:r>
              <a:rPr lang="en-US" sz="2000">
                <a:solidFill>
                  <a:schemeClr val="bg2"/>
                </a:solidFill>
                <a:latin typeface="Century Gothic" panose="020B0502020202020204" pitchFamily="34" charset="0"/>
              </a:rPr>
              <a:t>To develop humility and submission for the one who has arrogance and pride</a:t>
            </a:r>
          </a:p>
          <a:p>
            <a:pPr marL="457200" indent="-457200" algn="just">
              <a:spcBef>
                <a:spcPts val="600"/>
              </a:spcBef>
              <a:buFont typeface="+mj-lt"/>
              <a:buAutoNum type="arabicPeriod" startAt="9"/>
            </a:pPr>
            <a:r>
              <a:rPr lang="en-US" sz="2000">
                <a:solidFill>
                  <a:schemeClr val="bg2"/>
                </a:solidFill>
                <a:latin typeface="Century Gothic" panose="020B0502020202020204" pitchFamily="34" charset="0"/>
              </a:rPr>
              <a:t>As a pathway to a greater good such as bravery</a:t>
            </a:r>
          </a:p>
          <a:p>
            <a:pPr marL="457200" indent="-457200" algn="just">
              <a:spcBef>
                <a:spcPts val="600"/>
              </a:spcBef>
              <a:buFont typeface="+mj-lt"/>
              <a:buAutoNum type="arabicPeriod" startAt="9"/>
            </a:pPr>
            <a:r>
              <a:rPr lang="en-US" sz="2000">
                <a:solidFill>
                  <a:schemeClr val="bg2"/>
                </a:solidFill>
                <a:latin typeface="Century Gothic" panose="020B0502020202020204" pitchFamily="34" charset="0"/>
              </a:rPr>
              <a:t> Reminder about insignificance of this life</a:t>
            </a:r>
          </a:p>
          <a:p>
            <a:pPr marL="457200" indent="-457200" algn="just">
              <a:spcBef>
                <a:spcPts val="600"/>
              </a:spcBef>
              <a:buFont typeface="+mj-lt"/>
              <a:buAutoNum type="arabicPeriod" startAt="9"/>
            </a:pPr>
            <a:r>
              <a:rPr lang="en-US" sz="2000">
                <a:solidFill>
                  <a:schemeClr val="bg2"/>
                </a:solidFill>
                <a:latin typeface="Century Gothic" panose="020B0502020202020204" pitchFamily="34" charset="0"/>
              </a:rPr>
              <a:t> Because of the evil of human beings abusing their free will</a:t>
            </a:r>
          </a:p>
          <a:p>
            <a:pPr marL="457200" indent="-457200" algn="just">
              <a:spcBef>
                <a:spcPts val="600"/>
              </a:spcBef>
              <a:buFont typeface="+mj-lt"/>
              <a:buAutoNum type="arabicPeriod" startAt="9"/>
            </a:pPr>
            <a:r>
              <a:rPr lang="en-US" sz="2000">
                <a:solidFill>
                  <a:schemeClr val="bg2"/>
                </a:solidFill>
                <a:latin typeface="Century Gothic" panose="020B0502020202020204" pitchFamily="34" charset="0"/>
              </a:rPr>
              <a:t> In order to reveal peoples’ true colors to one another</a:t>
            </a:r>
          </a:p>
          <a:p>
            <a:pPr marL="457200" indent="-457200" algn="just">
              <a:spcBef>
                <a:spcPts val="600"/>
              </a:spcBef>
              <a:buFont typeface="+mj-lt"/>
              <a:buAutoNum type="arabicPeriod" startAt="9"/>
            </a:pPr>
            <a:r>
              <a:rPr lang="en-US" sz="2000">
                <a:solidFill>
                  <a:schemeClr val="bg2"/>
                </a:solidFill>
                <a:latin typeface="Century Gothic" panose="020B0502020202020204" pitchFamily="34" charset="0"/>
              </a:rPr>
              <a:t> In order to spiritually and emotionally strengthen the believer</a:t>
            </a:r>
          </a:p>
          <a:p>
            <a:pPr marL="457200" indent="-457200" algn="just">
              <a:spcBef>
                <a:spcPts val="600"/>
              </a:spcBef>
              <a:buFont typeface="+mj-lt"/>
              <a:buAutoNum type="arabicPeriod" startAt="9"/>
            </a:pPr>
            <a:r>
              <a:rPr lang="en-US" sz="2000">
                <a:solidFill>
                  <a:schemeClr val="bg2"/>
                </a:solidFill>
                <a:latin typeface="Century Gothic" panose="020B0502020202020204" pitchFamily="34" charset="0"/>
              </a:rPr>
              <a:t> In order to learn lessons from the mistakes of prior nations and people</a:t>
            </a:r>
          </a:p>
          <a:p>
            <a:pPr marL="457200" indent="-457200" algn="just">
              <a:spcBef>
                <a:spcPts val="600"/>
              </a:spcBef>
              <a:buFont typeface="+mj-lt"/>
              <a:buAutoNum type="arabicPeriod" startAt="9"/>
            </a:pPr>
            <a:r>
              <a:rPr lang="en-US" sz="2000">
                <a:solidFill>
                  <a:schemeClr val="bg2"/>
                </a:solidFill>
                <a:latin typeface="Century Gothic" panose="020B0502020202020204" pitchFamily="34" charset="0"/>
              </a:rPr>
              <a:t> As an opportunity for the believer to earn the pleasure of Allah</a:t>
            </a:r>
          </a:p>
        </p:txBody>
      </p:sp>
      <p:sp>
        <p:nvSpPr>
          <p:cNvPr id="3" name="Rectangle 2">
            <a:extLst>
              <a:ext uri="{FF2B5EF4-FFF2-40B4-BE49-F238E27FC236}">
                <a16:creationId xmlns:a16="http://schemas.microsoft.com/office/drawing/2014/main" id="{AC31C302-9B3B-F74E-9078-793790A06232}"/>
              </a:ext>
            </a:extLst>
          </p:cNvPr>
          <p:cNvSpPr/>
          <p:nvPr/>
        </p:nvSpPr>
        <p:spPr>
          <a:xfrm>
            <a:off x="12450821" y="6945079"/>
            <a:ext cx="441146" cy="369332"/>
          </a:xfrm>
          <a:prstGeom prst="rect">
            <a:avLst/>
          </a:prstGeom>
        </p:spPr>
        <p:txBody>
          <a:bodyPr wrap="none">
            <a:spAutoFit/>
          </a:bodyPr>
          <a:lstStyle/>
          <a:p>
            <a:r>
              <a:rPr lang="en-OM" dirty="0">
                <a:solidFill>
                  <a:schemeClr val="bg2"/>
                </a:solidFill>
                <a:latin typeface="Century Gothic" panose="020B0502020202020204" pitchFamily="34" charset="0"/>
              </a:rPr>
              <a:t>21</a:t>
            </a:r>
          </a:p>
        </p:txBody>
      </p:sp>
    </p:spTree>
    <p:extLst>
      <p:ext uri="{BB962C8B-B14F-4D97-AF65-F5344CB8AC3E}">
        <p14:creationId xmlns:p14="http://schemas.microsoft.com/office/powerpoint/2010/main" val="3785522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0" y="-76078"/>
            <a:ext cx="13011150" cy="7461250"/>
          </a:xfrm>
          <a:prstGeom prst="rect">
            <a:avLst/>
          </a:prstGeom>
        </p:spPr>
      </p:pic>
      <p:sp>
        <p:nvSpPr>
          <p:cNvPr id="4" name="Rectangle 3">
            <a:extLst>
              <a:ext uri="{FF2B5EF4-FFF2-40B4-BE49-F238E27FC236}">
                <a16:creationId xmlns:a16="http://schemas.microsoft.com/office/drawing/2014/main" id="{32ECAC3A-9873-E748-99B8-E56AB72FD2B0}"/>
              </a:ext>
            </a:extLst>
          </p:cNvPr>
          <p:cNvSpPr/>
          <p:nvPr/>
        </p:nvSpPr>
        <p:spPr>
          <a:xfrm>
            <a:off x="328154" y="93122"/>
            <a:ext cx="12419462" cy="400110"/>
          </a:xfrm>
          <a:prstGeom prst="rect">
            <a:avLst/>
          </a:prstGeom>
        </p:spPr>
        <p:txBody>
          <a:bodyPr wrap="square">
            <a:spAutoFit/>
          </a:bodyPr>
          <a:lstStyle/>
          <a:p>
            <a:pPr algn="ctr"/>
            <a:r>
              <a:rPr lang="en-US" sz="2000" b="1">
                <a:solidFill>
                  <a:schemeClr val="bg2"/>
                </a:solidFill>
                <a:latin typeface="Century Gothic" panose="020B0502020202020204" pitchFamily="34" charset="0"/>
              </a:rPr>
              <a:t>Evil From the Aspect of the Divine Justice</a:t>
            </a:r>
          </a:p>
        </p:txBody>
      </p:sp>
      <p:sp>
        <p:nvSpPr>
          <p:cNvPr id="5" name="Rectangle 4">
            <a:extLst>
              <a:ext uri="{FF2B5EF4-FFF2-40B4-BE49-F238E27FC236}">
                <a16:creationId xmlns:a16="http://schemas.microsoft.com/office/drawing/2014/main" id="{D6F56D31-A60C-414D-A9D1-F68C28C1FEB0}"/>
              </a:ext>
            </a:extLst>
          </p:cNvPr>
          <p:cNvSpPr/>
          <p:nvPr/>
        </p:nvSpPr>
        <p:spPr>
          <a:xfrm>
            <a:off x="328154" y="608642"/>
            <a:ext cx="5963222" cy="6555641"/>
          </a:xfrm>
          <a:prstGeom prst="rect">
            <a:avLst/>
          </a:prstGeom>
          <a:ln w="12700">
            <a:solidFill>
              <a:schemeClr val="bg2"/>
            </a:solidFill>
          </a:ln>
        </p:spPr>
        <p:txBody>
          <a:bodyPr wrap="square">
            <a:spAutoFit/>
          </a:bodyPr>
          <a:lstStyle/>
          <a:p>
            <a:pPr marL="457200" indent="-457200" algn="just">
              <a:spcBef>
                <a:spcPts val="1200"/>
              </a:spcBef>
              <a:buFont typeface="Wingdings" pitchFamily="2" charset="2"/>
              <a:buChar char="§"/>
            </a:pPr>
            <a:r>
              <a:rPr lang="en-US" sz="2000" dirty="0">
                <a:latin typeface="Century Gothic" panose="020B0502020202020204" pitchFamily="34" charset="0"/>
              </a:rPr>
              <a:t>False comparison of the meaning of God’s wisdom and human wisdom; In the case of human acts, wisdom means to perform an act to enable oneself reach a given goal and perfection, but God’s </a:t>
            </a:r>
            <a:r>
              <a:rPr lang="en-US" sz="2000" dirty="0">
                <a:solidFill>
                  <a:schemeClr val="bg2"/>
                </a:solidFill>
                <a:latin typeface="Century Gothic" panose="020B0502020202020204" pitchFamily="34" charset="0"/>
              </a:rPr>
              <a:t>wisdom is what He enables creatures and everything to reach their goals and existential perfection</a:t>
            </a:r>
          </a:p>
          <a:p>
            <a:pPr marL="457200" indent="-457200" algn="just">
              <a:spcBef>
                <a:spcPts val="1200"/>
              </a:spcBef>
              <a:buFont typeface="Wingdings" pitchFamily="2" charset="2"/>
              <a:buChar char="§"/>
            </a:pPr>
            <a:r>
              <a:rPr lang="en-US" sz="2000" dirty="0">
                <a:solidFill>
                  <a:schemeClr val="bg2"/>
                </a:solidFill>
                <a:latin typeface="Century Gothic" panose="020B0502020202020204" pitchFamily="34" charset="0"/>
              </a:rPr>
              <a:t>Since God is necessary existent, He is also necessary bountiful; The divine bounty incorporate the entire universe; The divine bounty has antecedence &amp; posterity and cause &amp; effect, which cannot be contravened; It’s not possible for any being to stay back from own position and occupy another’s position</a:t>
            </a:r>
          </a:p>
          <a:p>
            <a:pPr marL="457200" indent="-457200" algn="just">
              <a:spcBef>
                <a:spcPts val="1200"/>
              </a:spcBef>
              <a:buFont typeface="Wingdings" pitchFamily="2" charset="2"/>
              <a:buChar char="§"/>
            </a:pPr>
            <a:r>
              <a:rPr lang="en-US" sz="2000" dirty="0">
                <a:solidFill>
                  <a:schemeClr val="bg2"/>
                </a:solidFill>
                <a:latin typeface="Century Gothic" panose="020B0502020202020204" pitchFamily="34" charset="0"/>
              </a:rPr>
              <a:t>The deficiency &amp; perfection and strength &amp; weakness that exist among creations is “difference”, not “discrimination”; These differences are innate, essential, necessity for the system of cause &amp; effect </a:t>
            </a:r>
          </a:p>
        </p:txBody>
      </p:sp>
      <p:sp>
        <p:nvSpPr>
          <p:cNvPr id="6" name="Rectangle 5">
            <a:extLst>
              <a:ext uri="{FF2B5EF4-FFF2-40B4-BE49-F238E27FC236}">
                <a16:creationId xmlns:a16="http://schemas.microsoft.com/office/drawing/2014/main" id="{EA2868C1-3F5B-8B4D-92D9-F16D8DF55802}"/>
              </a:ext>
            </a:extLst>
          </p:cNvPr>
          <p:cNvSpPr/>
          <p:nvPr/>
        </p:nvSpPr>
        <p:spPr>
          <a:xfrm>
            <a:off x="6537885" y="608642"/>
            <a:ext cx="6192705" cy="6517169"/>
          </a:xfrm>
          <a:prstGeom prst="rect">
            <a:avLst/>
          </a:prstGeom>
          <a:ln w="12700">
            <a:solidFill>
              <a:schemeClr val="bg2"/>
            </a:solidFill>
          </a:ln>
        </p:spPr>
        <p:txBody>
          <a:bodyPr wrap="square">
            <a:spAutoFit/>
          </a:bodyPr>
          <a:lstStyle/>
          <a:p>
            <a:pPr marL="457200" indent="-457200" algn="just">
              <a:spcBef>
                <a:spcPts val="1500"/>
              </a:spcBef>
              <a:buFont typeface="Wingdings" pitchFamily="2" charset="2"/>
              <a:buChar char="§"/>
            </a:pPr>
            <a:r>
              <a:rPr lang="en-US" sz="2000" dirty="0">
                <a:latin typeface="Century Gothic" panose="020B0502020202020204" pitchFamily="34" charset="0"/>
              </a:rPr>
              <a:t>For a thing to come into being, it is not enough for God’s causality to be complete, the potentiality of the recipient is also necessary</a:t>
            </a:r>
          </a:p>
          <a:p>
            <a:pPr marL="457200" indent="-457200" algn="just">
              <a:spcBef>
                <a:spcPts val="1500"/>
              </a:spcBef>
              <a:buFont typeface="Wingdings" pitchFamily="2" charset="2"/>
              <a:buChar char="§"/>
            </a:pPr>
            <a:r>
              <a:rPr lang="en-US" sz="2000" dirty="0">
                <a:solidFill>
                  <a:schemeClr val="bg2"/>
                </a:solidFill>
                <a:latin typeface="Century Gothic" panose="020B0502020202020204" pitchFamily="34" charset="0"/>
              </a:rPr>
              <a:t>False comparison of God’s actions &amp; human actions; God’s  actions are general, not particular, and necessary, not coincidental</a:t>
            </a:r>
          </a:p>
          <a:p>
            <a:pPr marL="457200" indent="-457200" algn="just">
              <a:spcBef>
                <a:spcPts val="1500"/>
              </a:spcBef>
              <a:buFont typeface="Wingdings" pitchFamily="2" charset="2"/>
              <a:buChar char="§"/>
            </a:pPr>
            <a:r>
              <a:rPr lang="en-US" sz="2000" dirty="0">
                <a:solidFill>
                  <a:schemeClr val="bg2"/>
                </a:solidFill>
                <a:latin typeface="Century Gothic" panose="020B0502020202020204" pitchFamily="34" charset="0"/>
              </a:rPr>
              <a:t>Evils is either real (non-being) or relative (being); No absolute evil has been created; Evil &amp; good are not two separate formations, they are mixed; If not for evil &amp; ugliness, there would be no meaning for good &amp; beauty; Evil &amp; ugliness manifest good &amp; beauty, and the opposite is also true</a:t>
            </a:r>
          </a:p>
          <a:p>
            <a:pPr marL="457200" indent="-457200" algn="just">
              <a:spcBef>
                <a:spcPts val="1500"/>
              </a:spcBef>
              <a:buFont typeface="Wingdings" pitchFamily="2" charset="2"/>
              <a:buChar char="§"/>
            </a:pPr>
            <a:r>
              <a:rPr lang="en-US" sz="2000" dirty="0">
                <a:solidFill>
                  <a:schemeClr val="bg2"/>
                </a:solidFill>
                <a:latin typeface="Century Gothic" panose="020B0502020202020204" pitchFamily="34" charset="0"/>
              </a:rPr>
              <a:t>The universe is a single indivisible unit with infinite linked parts &amp; events; Removing some of its parts and keeping some of them is a false supposition; God has a picture view of the universe, but human has a pixel view </a:t>
            </a:r>
          </a:p>
        </p:txBody>
      </p:sp>
      <p:sp>
        <p:nvSpPr>
          <p:cNvPr id="3" name="Rectangle 2">
            <a:extLst>
              <a:ext uri="{FF2B5EF4-FFF2-40B4-BE49-F238E27FC236}">
                <a16:creationId xmlns:a16="http://schemas.microsoft.com/office/drawing/2014/main" id="{BE5E7B12-AB0B-914F-BA72-8C3C8AD83F2C}"/>
              </a:ext>
            </a:extLst>
          </p:cNvPr>
          <p:cNvSpPr/>
          <p:nvPr/>
        </p:nvSpPr>
        <p:spPr>
          <a:xfrm>
            <a:off x="12614465" y="7015840"/>
            <a:ext cx="441146" cy="369332"/>
          </a:xfrm>
          <a:prstGeom prst="rect">
            <a:avLst/>
          </a:prstGeom>
        </p:spPr>
        <p:txBody>
          <a:bodyPr wrap="none">
            <a:spAutoFit/>
          </a:bodyPr>
          <a:lstStyle/>
          <a:p>
            <a:r>
              <a:rPr lang="en-OM" dirty="0">
                <a:solidFill>
                  <a:schemeClr val="bg2"/>
                </a:solidFill>
                <a:latin typeface="Century Gothic" panose="020B0502020202020204" pitchFamily="34" charset="0"/>
              </a:rPr>
              <a:t>22</a:t>
            </a:r>
          </a:p>
        </p:txBody>
      </p:sp>
    </p:spTree>
    <p:extLst>
      <p:ext uri="{BB962C8B-B14F-4D97-AF65-F5344CB8AC3E}">
        <p14:creationId xmlns:p14="http://schemas.microsoft.com/office/powerpoint/2010/main" val="105472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0" y="0"/>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200">
                <a:solidFill>
                  <a:srgbClr val="F2A956"/>
                </a:solidFill>
                <a:latin typeface="Panefresco"/>
                <a:ea typeface="+mn-ea"/>
                <a:cs typeface="Panefresco"/>
              </a:rPr>
              <a:t>What is the Purpose of Our Creation?</a:t>
            </a:r>
            <a:endParaRPr sz="3200">
              <a:solidFill>
                <a:srgbClr val="F2A956"/>
              </a:solidFill>
              <a:latin typeface="Panefresco"/>
              <a:ea typeface="+mn-ea"/>
              <a:cs typeface="Panefresco"/>
            </a:endParaRPr>
          </a:p>
        </p:txBody>
      </p:sp>
      <p:sp>
        <p:nvSpPr>
          <p:cNvPr id="10" name="title copy"/>
          <p:cNvSpPr/>
          <p:nvPr/>
        </p:nvSpPr>
        <p:spPr>
          <a:xfrm>
            <a:off x="249127" y="441251"/>
            <a:ext cx="6874068" cy="6943921"/>
          </a:xfrm>
          <a:prstGeom prst="rect">
            <a:avLst/>
          </a:prstGeom>
        </p:spPr>
        <p:txBody>
          <a:bodyPr spcFirstLastPara="1" lIns="95250" tIns="128588" rIns="95250" bIns="0" anchor="t"/>
          <a:lstStyle/>
          <a:p>
            <a:pPr marL="342900" indent="-342900" algn="just" hangingPunct="0">
              <a:spcBef>
                <a:spcPts val="1200"/>
              </a:spcBef>
              <a:buFont typeface="Wingdings" pitchFamily="2" charset="2"/>
              <a:buChar char="§"/>
            </a:pPr>
            <a:r>
              <a:rPr lang="en-US" sz="2000">
                <a:solidFill>
                  <a:srgbClr val="132B54"/>
                </a:solidFill>
                <a:latin typeface="Lato"/>
                <a:cs typeface="Lato"/>
              </a:rPr>
              <a:t>It’s a question that’s being asked by atheists, but they don’t have answer, since atheists have convinced themselves of the insignificance of the universe and human creation!</a:t>
            </a:r>
          </a:p>
          <a:p>
            <a:pPr marL="342900" indent="-342900" algn="just" hangingPunct="0">
              <a:spcBef>
                <a:spcPts val="1200"/>
              </a:spcBef>
              <a:buFont typeface="Wingdings" pitchFamily="2" charset="2"/>
              <a:buChar char="§"/>
            </a:pPr>
            <a:r>
              <a:rPr lang="en-US" sz="2000">
                <a:solidFill>
                  <a:srgbClr val="132B54"/>
                </a:solidFill>
                <a:latin typeface="Lato"/>
                <a:cs typeface="Lato"/>
              </a:rPr>
              <a:t>It is not surprising that they plan systematic programs with minute details for life such as education, job, work, medical-care, entertainment and sports, but they view life as a whole as  aimless</a:t>
            </a:r>
          </a:p>
          <a:p>
            <a:pPr marL="342900" indent="-342900" algn="just" hangingPunct="0">
              <a:spcBef>
                <a:spcPts val="1200"/>
              </a:spcBef>
              <a:buFont typeface="Wingdings" pitchFamily="2" charset="2"/>
              <a:buChar char="§"/>
            </a:pPr>
            <a:r>
              <a:rPr lang="en-US" sz="2000">
                <a:solidFill>
                  <a:srgbClr val="132B54"/>
                </a:solidFill>
                <a:latin typeface="Lato"/>
                <a:cs typeface="Lato"/>
              </a:rPr>
              <a:t>Atheists may easily become discontent by this hollow view of life, while believers never find themselves in despair because they know that the Creator of this world is wise, and therefore, His actions is undoubtedly based on wisdom – even if they might not be aware of it</a:t>
            </a:r>
          </a:p>
          <a:p>
            <a:pPr marL="342900" indent="-342900" algn="just" hangingPunct="0">
              <a:spcBef>
                <a:spcPts val="1200"/>
              </a:spcBef>
              <a:buFont typeface="Wingdings" pitchFamily="2" charset="2"/>
              <a:buChar char="§"/>
            </a:pPr>
            <a:r>
              <a:rPr lang="en-US" sz="2000">
                <a:solidFill>
                  <a:srgbClr val="132B54"/>
                </a:solidFill>
                <a:latin typeface="Lato"/>
                <a:cs typeface="Lato"/>
              </a:rPr>
              <a:t>A believer sees every part of his or her body possesses an objective purpose - the brain, heart, blood vessels and the nerves, but even the nails, eyelashes, etc. – It would be naive to consider these organs individually possess a purpose but collectively as a human being lack an objective!</a:t>
            </a:r>
          </a:p>
          <a:p>
            <a:pPr algn="just" hangingPunct="0">
              <a:spcBef>
                <a:spcPts val="1800"/>
              </a:spcBef>
            </a:pPr>
            <a:endParaRPr lang="en-US" sz="2000">
              <a:solidFill>
                <a:srgbClr val="132B54"/>
              </a:solidFill>
              <a:latin typeface="Lato"/>
              <a:cs typeface="Lato"/>
            </a:endParaRPr>
          </a:p>
          <a:p>
            <a:pPr marL="342900" indent="-342900" algn="just" hangingPunct="0">
              <a:spcBef>
                <a:spcPts val="1800"/>
              </a:spcBef>
              <a:buFont typeface="Wingdings" pitchFamily="2" charset="2"/>
              <a:buChar char="§"/>
            </a:pPr>
            <a:endParaRPr lang="en-US" sz="2000">
              <a:solidFill>
                <a:srgbClr val="132B54"/>
              </a:solidFill>
              <a:latin typeface="Lato"/>
              <a:cs typeface="Lato"/>
            </a:endParaRPr>
          </a:p>
          <a:p>
            <a:pPr marL="342900" indent="-342900" algn="just" hangingPunct="0">
              <a:spcBef>
                <a:spcPts val="1800"/>
              </a:spcBef>
              <a:buFont typeface="Wingdings" pitchFamily="2" charset="2"/>
              <a:buChar char="§"/>
            </a:pPr>
            <a:endParaRPr lang="en-US" sz="2000">
              <a:solidFill>
                <a:srgbClr val="132B54"/>
              </a:solidFill>
              <a:latin typeface="Lato"/>
              <a:cs typeface="Lato"/>
            </a:endParaRPr>
          </a:p>
          <a:p>
            <a:pPr marL="342900" indent="-342900" algn="just" hangingPunct="0">
              <a:spcBef>
                <a:spcPts val="1800"/>
              </a:spcBef>
              <a:buFont typeface="Wingdings" pitchFamily="2" charset="2"/>
              <a:buChar char="§"/>
            </a:pPr>
            <a:endParaRPr lang="en-US" sz="2000">
              <a:solidFill>
                <a:srgbClr val="132B54"/>
              </a:solidFill>
              <a:latin typeface="Lato"/>
              <a:cs typeface="Lato"/>
            </a:endParaRPr>
          </a:p>
          <a:p>
            <a:pPr marL="342900" indent="-342900" algn="just" hangingPunct="0">
              <a:spcBef>
                <a:spcPts val="1800"/>
              </a:spcBef>
              <a:buFont typeface="Wingdings" pitchFamily="2" charset="2"/>
              <a:buChar char="§"/>
            </a:pPr>
            <a:endParaRPr lang="en-US" sz="2000">
              <a:solidFill>
                <a:srgbClr val="132B54"/>
              </a:solidFill>
              <a:latin typeface="Lato"/>
              <a:cs typeface="Lato"/>
            </a:endParaRPr>
          </a:p>
          <a:p>
            <a:pPr marL="342900" indent="-342900" algn="just" hangingPunct="0">
              <a:spcBef>
                <a:spcPts val="1800"/>
              </a:spcBef>
              <a:buFont typeface="Wingdings" pitchFamily="2" charset="2"/>
              <a:buChar char="§"/>
            </a:pPr>
            <a:endParaRPr lang="en-US" sz="2000">
              <a:solidFill>
                <a:srgbClr val="132B54"/>
              </a:solidFill>
              <a:latin typeface="Lato"/>
              <a:cs typeface="Lato"/>
            </a:endParaRPr>
          </a:p>
          <a:p>
            <a:pPr marL="342900" indent="-342900" algn="just" hangingPunct="0">
              <a:spcBef>
                <a:spcPts val="1800"/>
              </a:spcBef>
              <a:buFont typeface="Wingdings" pitchFamily="2" charset="2"/>
              <a:buChar char="§"/>
            </a:pPr>
            <a:endParaRPr lang="en-US" sz="2000">
              <a:solidFill>
                <a:srgbClr val="132B54"/>
              </a:solidFill>
              <a:latin typeface="Lato"/>
              <a:cs typeface="Lato"/>
            </a:endParaRPr>
          </a:p>
          <a:p>
            <a:pPr marL="342900" indent="-342900" algn="just" hangingPunct="0">
              <a:spcBef>
                <a:spcPts val="1800"/>
              </a:spcBef>
              <a:buFont typeface="Wingdings" pitchFamily="2" charset="2"/>
              <a:buChar char="§"/>
            </a:pPr>
            <a:endParaRPr lang="en-US" sz="2000">
              <a:solidFill>
                <a:srgbClr val="132B54"/>
              </a:solidFill>
              <a:latin typeface="Lato"/>
              <a:cs typeface="Lato"/>
            </a:endParaRPr>
          </a:p>
          <a:p>
            <a:pPr marL="342900" indent="-342900" algn="just" hangingPunct="0">
              <a:spcBef>
                <a:spcPts val="1800"/>
              </a:spcBef>
              <a:buFont typeface="Wingdings" pitchFamily="2" charset="2"/>
              <a:buChar char="§"/>
            </a:pPr>
            <a:endParaRPr lang="en-US" sz="2000">
              <a:solidFill>
                <a:srgbClr val="132B54"/>
              </a:solidFill>
              <a:latin typeface="Lato"/>
              <a:cs typeface="Lato"/>
            </a:endParaRPr>
          </a:p>
          <a:p>
            <a:pPr marL="342900" indent="-342900" algn="just" hangingPunct="0">
              <a:spcBef>
                <a:spcPts val="1800"/>
              </a:spcBef>
              <a:buFont typeface="Wingdings" pitchFamily="2" charset="2"/>
              <a:buChar char="§"/>
            </a:pPr>
            <a:endParaRPr lang="en-US" sz="2000">
              <a:solidFill>
                <a:srgbClr val="132B54"/>
              </a:solidFill>
              <a:latin typeface="Lato"/>
              <a:cs typeface="Lato"/>
            </a:endParaRPr>
          </a:p>
          <a:p>
            <a:pPr marL="342900" indent="-342900" algn="just" hangingPunct="0">
              <a:spcBef>
                <a:spcPts val="1800"/>
              </a:spcBef>
              <a:buFont typeface="Wingdings" pitchFamily="2" charset="2"/>
              <a:buChar char="§"/>
            </a:pPr>
            <a:endParaRPr lang="en-US" sz="200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8038215" y="746058"/>
            <a:ext cx="4274287" cy="5816977"/>
          </a:xfrm>
          <a:prstGeom prst="rect">
            <a:avLst/>
          </a:prstGeom>
        </p:spPr>
        <p:txBody>
          <a:bodyPr wrap="square">
            <a:spAutoFit/>
          </a:bodyPr>
          <a:lstStyle/>
          <a:p>
            <a:pPr marL="342900" indent="-342900" algn="just" hangingPunct="0">
              <a:lnSpc>
                <a:spcPct val="100000"/>
              </a:lnSpc>
              <a:spcBef>
                <a:spcPts val="1200"/>
              </a:spcBef>
              <a:buClr>
                <a:schemeClr val="accent4"/>
              </a:buClr>
              <a:buFont typeface="Wingdings" pitchFamily="2" charset="2"/>
              <a:buChar char="§"/>
            </a:pPr>
            <a:r>
              <a:rPr lang="en-US">
                <a:solidFill>
                  <a:schemeClr val="bg2"/>
                </a:solidFill>
                <a:latin typeface="Lato"/>
                <a:cs typeface="Lato"/>
              </a:rPr>
              <a:t>God created us, sustains us, support us, nourishes us and fosters us, and leading us from imperfection towards perfection and excellence</a:t>
            </a:r>
          </a:p>
          <a:p>
            <a:pPr marL="342900" indent="-342900" algn="just" hangingPunct="0">
              <a:lnSpc>
                <a:spcPct val="100000"/>
              </a:lnSpc>
              <a:spcBef>
                <a:spcPts val="1200"/>
              </a:spcBef>
              <a:buClr>
                <a:schemeClr val="accent4"/>
              </a:buClr>
              <a:buFont typeface="Wingdings" pitchFamily="2" charset="2"/>
              <a:buChar char="§"/>
            </a:pPr>
            <a:r>
              <a:rPr lang="en-US">
                <a:solidFill>
                  <a:schemeClr val="bg2"/>
                </a:solidFill>
                <a:latin typeface="Lato"/>
                <a:cs typeface="Lato"/>
              </a:rPr>
              <a:t>Our servitude towards God in our worship, prayers and righteous deeds are training classes for leading us towards perfection and excellence </a:t>
            </a:r>
          </a:p>
          <a:p>
            <a:pPr marL="342900" indent="-342900" algn="just" hangingPunct="0">
              <a:lnSpc>
                <a:spcPct val="100000"/>
              </a:lnSpc>
              <a:spcBef>
                <a:spcPts val="1200"/>
              </a:spcBef>
              <a:buClr>
                <a:schemeClr val="accent4"/>
              </a:buClr>
              <a:buFont typeface="Wingdings" pitchFamily="2" charset="2"/>
              <a:buChar char="§"/>
            </a:pPr>
            <a:r>
              <a:rPr lang="en-US">
                <a:solidFill>
                  <a:schemeClr val="bg2"/>
                </a:solidFill>
                <a:latin typeface="Lato"/>
                <a:cs typeface="Lato"/>
              </a:rPr>
              <a:t>Therefore, the purpose of our creation is to achieve perfection and excellence of our selves; God does not gain any benefits from us, on the contrary, He bestows benefits to us from His unlimited treasures</a:t>
            </a:r>
          </a:p>
          <a:p>
            <a:pPr marL="342900" indent="-342900" algn="just" hangingPunct="0">
              <a:lnSpc>
                <a:spcPct val="100000"/>
              </a:lnSpc>
              <a:spcBef>
                <a:spcPts val="1200"/>
              </a:spcBef>
              <a:buClr>
                <a:schemeClr val="accent4"/>
              </a:buClr>
              <a:buFont typeface="Wingdings" pitchFamily="2" charset="2"/>
              <a:buChar char="§"/>
            </a:pPr>
            <a:r>
              <a:rPr lang="en-US">
                <a:solidFill>
                  <a:schemeClr val="bg2"/>
                </a:solidFill>
                <a:latin typeface="Lato"/>
                <a:cs typeface="Lato"/>
              </a:rPr>
              <a:t>Even the actual act of creation – that has moved us from non-existence into existence - is an act of mercy, kindness and love, and a step towards perfection and  excellence</a:t>
            </a:r>
          </a:p>
        </p:txBody>
      </p:sp>
      <p:sp>
        <p:nvSpPr>
          <p:cNvPr id="5" name="Rectangle 4">
            <a:extLst>
              <a:ext uri="{FF2B5EF4-FFF2-40B4-BE49-F238E27FC236}">
                <a16:creationId xmlns:a16="http://schemas.microsoft.com/office/drawing/2014/main" id="{7428F0B2-5DF4-7A4A-AB62-496328180DE0}"/>
              </a:ext>
            </a:extLst>
          </p:cNvPr>
          <p:cNvSpPr/>
          <p:nvPr/>
        </p:nvSpPr>
        <p:spPr>
          <a:xfrm>
            <a:off x="12467399" y="6906680"/>
            <a:ext cx="441146" cy="369332"/>
          </a:xfrm>
          <a:prstGeom prst="rect">
            <a:avLst/>
          </a:prstGeom>
        </p:spPr>
        <p:txBody>
          <a:bodyPr wrap="none">
            <a:spAutoFit/>
          </a:bodyPr>
          <a:lstStyle/>
          <a:p>
            <a:r>
              <a:rPr lang="en-OM" dirty="0">
                <a:solidFill>
                  <a:schemeClr val="bg2"/>
                </a:solidFill>
                <a:latin typeface="Century Gothic" panose="020B0502020202020204" pitchFamily="34" charset="0"/>
              </a:rPr>
              <a:t>23</a:t>
            </a:r>
          </a:p>
        </p:txBody>
      </p:sp>
    </p:spTree>
    <p:extLst>
      <p:ext uri="{BB962C8B-B14F-4D97-AF65-F5344CB8AC3E}">
        <p14:creationId xmlns:p14="http://schemas.microsoft.com/office/powerpoint/2010/main" val="220253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0" y="0"/>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200">
                <a:solidFill>
                  <a:srgbClr val="F2A956"/>
                </a:solidFill>
                <a:latin typeface="Panefresco"/>
                <a:ea typeface="+mn-ea"/>
                <a:cs typeface="Panefresco"/>
              </a:rPr>
              <a:t>Why God Didn’t Create a Perfect Man?</a:t>
            </a:r>
            <a:endParaRPr sz="3200">
              <a:solidFill>
                <a:srgbClr val="F2A956"/>
              </a:solidFill>
              <a:latin typeface="Panefresco"/>
              <a:ea typeface="+mn-ea"/>
              <a:cs typeface="Panefresco"/>
            </a:endParaRPr>
          </a:p>
        </p:txBody>
      </p:sp>
      <p:sp>
        <p:nvSpPr>
          <p:cNvPr id="10" name="title copy"/>
          <p:cNvSpPr/>
          <p:nvPr/>
        </p:nvSpPr>
        <p:spPr>
          <a:xfrm>
            <a:off x="245576" y="441251"/>
            <a:ext cx="6874068" cy="6721965"/>
          </a:xfrm>
          <a:prstGeom prst="rect">
            <a:avLst/>
          </a:prstGeom>
        </p:spPr>
        <p:txBody>
          <a:bodyPr spcFirstLastPara="1" lIns="95250" tIns="128588" rIns="95250" bIns="0" anchor="t"/>
          <a:lstStyle/>
          <a:p>
            <a:pPr marL="342900" indent="-342900" algn="just" hangingPunct="0">
              <a:spcBef>
                <a:spcPts val="1200"/>
              </a:spcBef>
              <a:buFont typeface="Wingdings" pitchFamily="2" charset="2"/>
              <a:buChar char="§"/>
            </a:pPr>
            <a:r>
              <a:rPr lang="en-US" sz="2000" dirty="0">
                <a:solidFill>
                  <a:srgbClr val="132B54"/>
                </a:solidFill>
                <a:latin typeface="Lato"/>
                <a:cs typeface="Lato"/>
              </a:rPr>
              <a:t>This question is asked by atheists as an objection of the presence of freewill that enable human beings to conduct moral evil</a:t>
            </a:r>
          </a:p>
          <a:p>
            <a:pPr marL="342900" indent="-342900" algn="just" hangingPunct="0">
              <a:spcBef>
                <a:spcPts val="1200"/>
              </a:spcBef>
              <a:buFont typeface="Wingdings" pitchFamily="2" charset="2"/>
              <a:buChar char="§"/>
            </a:pPr>
            <a:r>
              <a:rPr lang="en-US" sz="2000" dirty="0">
                <a:solidFill>
                  <a:srgbClr val="132B54"/>
                </a:solidFill>
                <a:latin typeface="Lato"/>
                <a:cs typeface="Lato"/>
              </a:rPr>
              <a:t>This objection stems from an oversight of the fact that the main branch of perfection and excellence is voluntary acts</a:t>
            </a:r>
          </a:p>
          <a:p>
            <a:pPr marL="342900" indent="-342900" algn="just" hangingPunct="0">
              <a:spcBef>
                <a:spcPts val="1200"/>
              </a:spcBef>
              <a:buFont typeface="Wingdings" pitchFamily="2" charset="2"/>
              <a:buChar char="§"/>
            </a:pPr>
            <a:r>
              <a:rPr lang="en-US" sz="2000" dirty="0">
                <a:solidFill>
                  <a:srgbClr val="132B54"/>
                </a:solidFill>
                <a:latin typeface="Lato"/>
                <a:cs typeface="Lato"/>
              </a:rPr>
              <a:t>In other words, perfection and excellence (in terms of spiritual, intellectual and moral development) means that man traverses the path using his own feet and by means of his resolve; If he were to be taken by force, neither would it be a matter of glory nor would real perfection and excellence be achieved</a:t>
            </a:r>
          </a:p>
          <a:p>
            <a:pPr marL="342900" indent="-342900" algn="just" hangingPunct="0">
              <a:spcBef>
                <a:spcPts val="1200"/>
              </a:spcBef>
              <a:buFont typeface="Wingdings" pitchFamily="2" charset="2"/>
              <a:buChar char="§"/>
            </a:pPr>
            <a:r>
              <a:rPr lang="en-US" sz="2000" dirty="0">
                <a:solidFill>
                  <a:srgbClr val="132B54"/>
                </a:solidFill>
                <a:latin typeface="Lato"/>
                <a:cs typeface="Lato"/>
              </a:rPr>
              <a:t>For example, if a person out of his own will decided to give one riyal from his wealth in charity, he would have progressed towards moral perfection and excellence in that same ratio; Whereas, if millions riyals were to be taken forcefully from him and given in charity, he would not have advanced even one step towards this goal of perfection and excellence </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grpSp>
        <p:nvGrpSpPr>
          <p:cNvPr id="7" name="Group 6">
            <a:extLst>
              <a:ext uri="{FF2B5EF4-FFF2-40B4-BE49-F238E27FC236}">
                <a16:creationId xmlns:a16="http://schemas.microsoft.com/office/drawing/2014/main" id="{43AE0521-F678-E94E-A105-8152F23422B0}"/>
              </a:ext>
            </a:extLst>
          </p:cNvPr>
          <p:cNvGrpSpPr/>
          <p:nvPr/>
        </p:nvGrpSpPr>
        <p:grpSpPr>
          <a:xfrm>
            <a:off x="8253333" y="849462"/>
            <a:ext cx="3818858" cy="5610170"/>
            <a:chOff x="8178905" y="852515"/>
            <a:chExt cx="3818858" cy="5610170"/>
          </a:xfrm>
        </p:grpSpPr>
        <p:pic>
          <p:nvPicPr>
            <p:cNvPr id="6" name="Picture 5" descr="A group of people on a beach&#10;&#10;Description automatically generated">
              <a:extLst>
                <a:ext uri="{FF2B5EF4-FFF2-40B4-BE49-F238E27FC236}">
                  <a16:creationId xmlns:a16="http://schemas.microsoft.com/office/drawing/2014/main" id="{1DC0E347-415B-CE46-B64D-239CA32A99A0}"/>
                </a:ext>
              </a:extLst>
            </p:cNvPr>
            <p:cNvPicPr>
              <a:picLocks noChangeAspect="1"/>
            </p:cNvPicPr>
            <p:nvPr/>
          </p:nvPicPr>
          <p:blipFill rotWithShape="1">
            <a:blip r:embed="rId5">
              <a:extLst>
                <a:ext uri="{28A0092B-C50C-407E-A947-70E740481C1C}">
                  <a14:useLocalDpi xmlns:a14="http://schemas.microsoft.com/office/drawing/2010/main" val="0"/>
                </a:ext>
              </a:extLst>
            </a:blip>
            <a:srcRect t="19262"/>
            <a:stretch/>
          </p:blipFill>
          <p:spPr>
            <a:xfrm>
              <a:off x="8178905" y="852515"/>
              <a:ext cx="3818858" cy="2362067"/>
            </a:xfrm>
            <a:prstGeom prst="rect">
              <a:avLst/>
            </a:prstGeom>
          </p:spPr>
        </p:pic>
        <p:pic>
          <p:nvPicPr>
            <p:cNvPr id="5" name="Picture 4" descr="A close up of a logo&#10;&#10;Description automatically generated">
              <a:extLst>
                <a:ext uri="{FF2B5EF4-FFF2-40B4-BE49-F238E27FC236}">
                  <a16:creationId xmlns:a16="http://schemas.microsoft.com/office/drawing/2014/main" id="{4E4B33EF-BD49-E04F-A408-82C03E3BEBB1}"/>
                </a:ext>
              </a:extLst>
            </p:cNvPr>
            <p:cNvPicPr>
              <a:picLocks noChangeAspect="1"/>
            </p:cNvPicPr>
            <p:nvPr/>
          </p:nvPicPr>
          <p:blipFill rotWithShape="1">
            <a:blip r:embed="rId6">
              <a:extLst>
                <a:ext uri="{28A0092B-C50C-407E-A947-70E740481C1C}">
                  <a14:useLocalDpi xmlns:a14="http://schemas.microsoft.com/office/drawing/2010/main" val="0"/>
                </a:ext>
              </a:extLst>
            </a:blip>
            <a:srcRect b="14818"/>
            <a:stretch/>
          </p:blipFill>
          <p:spPr>
            <a:xfrm>
              <a:off x="8178905" y="3214582"/>
              <a:ext cx="3818858" cy="3248103"/>
            </a:xfrm>
            <a:prstGeom prst="rect">
              <a:avLst/>
            </a:prstGeom>
          </p:spPr>
        </p:pic>
      </p:grpSp>
      <p:sp>
        <p:nvSpPr>
          <p:cNvPr id="4" name="Rectangle 3">
            <a:extLst>
              <a:ext uri="{FF2B5EF4-FFF2-40B4-BE49-F238E27FC236}">
                <a16:creationId xmlns:a16="http://schemas.microsoft.com/office/drawing/2014/main" id="{004080FE-E54B-9747-B154-9F6DE1D9F2C0}"/>
              </a:ext>
            </a:extLst>
          </p:cNvPr>
          <p:cNvSpPr/>
          <p:nvPr/>
        </p:nvSpPr>
        <p:spPr>
          <a:xfrm>
            <a:off x="12467399" y="6906680"/>
            <a:ext cx="441146" cy="369332"/>
          </a:xfrm>
          <a:prstGeom prst="rect">
            <a:avLst/>
          </a:prstGeom>
        </p:spPr>
        <p:txBody>
          <a:bodyPr wrap="none">
            <a:spAutoFit/>
          </a:bodyPr>
          <a:lstStyle/>
          <a:p>
            <a:r>
              <a:rPr lang="en-OM" dirty="0">
                <a:solidFill>
                  <a:schemeClr val="bg2"/>
                </a:solidFill>
                <a:latin typeface="Century Gothic" panose="020B0502020202020204" pitchFamily="34" charset="0"/>
              </a:rPr>
              <a:t>24</a:t>
            </a:r>
          </a:p>
        </p:txBody>
      </p:sp>
    </p:spTree>
    <p:extLst>
      <p:ext uri="{BB962C8B-B14F-4D97-AF65-F5344CB8AC3E}">
        <p14:creationId xmlns:p14="http://schemas.microsoft.com/office/powerpoint/2010/main" val="411053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3552" y="-32045"/>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200">
                <a:solidFill>
                  <a:srgbClr val="F2A956"/>
                </a:solidFill>
                <a:latin typeface="Panefresco"/>
                <a:ea typeface="+mn-ea"/>
                <a:cs typeface="Panefresco"/>
              </a:rPr>
              <a:t>Why God Need to Test Us?</a:t>
            </a:r>
            <a:endParaRPr sz="3200">
              <a:solidFill>
                <a:srgbClr val="F2A956"/>
              </a:solidFill>
              <a:latin typeface="Panefresco"/>
              <a:ea typeface="+mn-ea"/>
              <a:cs typeface="Panefresco"/>
            </a:endParaRPr>
          </a:p>
        </p:txBody>
      </p:sp>
      <p:sp>
        <p:nvSpPr>
          <p:cNvPr id="10" name="title copy"/>
          <p:cNvSpPr/>
          <p:nvPr/>
        </p:nvSpPr>
        <p:spPr>
          <a:xfrm>
            <a:off x="245576" y="409206"/>
            <a:ext cx="6874068" cy="6975966"/>
          </a:xfrm>
          <a:prstGeom prst="rect">
            <a:avLst/>
          </a:prstGeom>
        </p:spPr>
        <p:txBody>
          <a:bodyPr spcFirstLastPara="1" lIns="95250" tIns="128588" rIns="95250" bIns="0" anchor="t"/>
          <a:lstStyle/>
          <a:p>
            <a:pPr marL="342900" indent="-342900" algn="just" hangingPunct="0">
              <a:spcBef>
                <a:spcPts val="1200"/>
              </a:spcBef>
              <a:buFont typeface="Wingdings" pitchFamily="2" charset="2"/>
              <a:buChar char="§"/>
            </a:pPr>
            <a:r>
              <a:rPr lang="en-US" sz="2000" dirty="0">
                <a:solidFill>
                  <a:srgbClr val="132B54"/>
                </a:solidFill>
                <a:latin typeface="Lato"/>
                <a:cs typeface="Lato"/>
              </a:rPr>
              <a:t>Atheists ask why does God whom you claim to possesses knowledge of the hidden and the manifest within the heavens and the earth, need to examine and test people? </a:t>
            </a:r>
          </a:p>
          <a:p>
            <a:pPr marL="342900" indent="-342900" algn="just" hangingPunct="0">
              <a:spcBef>
                <a:spcPts val="1200"/>
              </a:spcBef>
              <a:buFont typeface="Wingdings" pitchFamily="2" charset="2"/>
              <a:buChar char="§"/>
            </a:pPr>
            <a:r>
              <a:rPr lang="en-US" sz="2000" dirty="0">
                <a:solidFill>
                  <a:srgbClr val="132B54"/>
                </a:solidFill>
                <a:latin typeface="Lato"/>
                <a:cs typeface="Lato"/>
              </a:rPr>
              <a:t>Does there exist something, which is concealed from Him and which may become manifest for Him by means of testing?</a:t>
            </a:r>
          </a:p>
          <a:p>
            <a:pPr marL="342900" indent="-342900" algn="just" hangingPunct="0">
              <a:spcBef>
                <a:spcPts val="1200"/>
              </a:spcBef>
              <a:buFont typeface="Wingdings" pitchFamily="2" charset="2"/>
              <a:buChar char="§"/>
            </a:pPr>
            <a:r>
              <a:rPr lang="en-US" sz="2000" dirty="0">
                <a:solidFill>
                  <a:srgbClr val="132B54"/>
                </a:solidFill>
                <a:latin typeface="Lato"/>
                <a:cs typeface="Lato"/>
              </a:rPr>
              <a:t>The answer lies in the fact that the concept of test with respect to God is vastly different with respect to humans</a:t>
            </a:r>
          </a:p>
          <a:p>
            <a:pPr marL="342900" indent="-342900" algn="just" hangingPunct="0">
              <a:spcBef>
                <a:spcPts val="1200"/>
              </a:spcBef>
              <a:buFont typeface="Wingdings" pitchFamily="2" charset="2"/>
              <a:buChar char="§"/>
            </a:pPr>
            <a:r>
              <a:rPr lang="en-US" sz="2000" dirty="0">
                <a:solidFill>
                  <a:srgbClr val="132B54"/>
                </a:solidFill>
                <a:latin typeface="Lato"/>
                <a:cs typeface="Lato"/>
              </a:rPr>
              <a:t>Human tests are meant for clearing away ambiguity and ignorance, whilst the Divine trials and tribulations are development and training of man’s hidden abilities to bring them from potentiality into actuality, thereby enabling him to progress towards perfection and excellence</a:t>
            </a:r>
          </a:p>
          <a:p>
            <a:pPr marL="342900" indent="-342900" algn="just" hangingPunct="0">
              <a:spcBef>
                <a:spcPts val="1200"/>
              </a:spcBef>
              <a:buFont typeface="Wingdings" pitchFamily="2" charset="2"/>
              <a:buChar char="§"/>
            </a:pPr>
            <a:r>
              <a:rPr lang="en-US" sz="2000" dirty="0">
                <a:solidFill>
                  <a:srgbClr val="132B54"/>
                </a:solidFill>
                <a:latin typeface="Lato"/>
                <a:cs typeface="Lato"/>
              </a:rPr>
              <a:t>Just as iron, for acquiring greater strength, is put into a furnace to make it tempered, similarly human being is also nurtured within the furnace of adversities in order that he or she becomes steadfast</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8272129" y="3696748"/>
            <a:ext cx="3859619" cy="2862322"/>
          </a:xfrm>
          <a:prstGeom prst="rect">
            <a:avLst/>
          </a:prstGeom>
        </p:spPr>
        <p:txBody>
          <a:bodyPr wrap="square">
            <a:spAutoFit/>
          </a:bodyPr>
          <a:lstStyle/>
          <a:p>
            <a:pPr algn="just" hangingPunct="0">
              <a:lnSpc>
                <a:spcPct val="100000"/>
              </a:lnSpc>
              <a:spcBef>
                <a:spcPts val="600"/>
              </a:spcBef>
              <a:buClr>
                <a:schemeClr val="accent4"/>
              </a:buClr>
            </a:pPr>
            <a:r>
              <a:rPr lang="en-US">
                <a:solidFill>
                  <a:schemeClr val="bg2"/>
                </a:solidFill>
                <a:latin typeface="Lato"/>
                <a:cs typeface="Lato"/>
              </a:rPr>
              <a:t>For the purpose of making soldiers tough, militarily, they are made to participate in numerous different exercises and war games, wherein they are subjected to various hardships such as hunger, thirst, heat, chillness, adverse conditions and severe obstacles, in order that they develop into accomplished, conditioned and proficient soldiers</a:t>
            </a:r>
          </a:p>
        </p:txBody>
      </p:sp>
      <p:pic>
        <p:nvPicPr>
          <p:cNvPr id="6" name="Picture 5" descr="A picture containing grass, outdoor, person, air&#10;&#10;Description automatically generated">
            <a:extLst>
              <a:ext uri="{FF2B5EF4-FFF2-40B4-BE49-F238E27FC236}">
                <a16:creationId xmlns:a16="http://schemas.microsoft.com/office/drawing/2014/main" id="{053ECAF1-0C60-E74C-933C-B7899A1F28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2130" y="850457"/>
            <a:ext cx="3859619" cy="2711451"/>
          </a:xfrm>
          <a:prstGeom prst="rect">
            <a:avLst/>
          </a:prstGeom>
        </p:spPr>
      </p:pic>
      <p:sp>
        <p:nvSpPr>
          <p:cNvPr id="5" name="Rectangle 4">
            <a:extLst>
              <a:ext uri="{FF2B5EF4-FFF2-40B4-BE49-F238E27FC236}">
                <a16:creationId xmlns:a16="http://schemas.microsoft.com/office/drawing/2014/main" id="{7A5A7FB3-8199-BD4C-ABCB-D647239B1868}"/>
              </a:ext>
            </a:extLst>
          </p:cNvPr>
          <p:cNvSpPr/>
          <p:nvPr/>
        </p:nvSpPr>
        <p:spPr>
          <a:xfrm>
            <a:off x="12472618" y="6797521"/>
            <a:ext cx="441146" cy="369332"/>
          </a:xfrm>
          <a:prstGeom prst="rect">
            <a:avLst/>
          </a:prstGeom>
        </p:spPr>
        <p:txBody>
          <a:bodyPr wrap="none">
            <a:spAutoFit/>
          </a:bodyPr>
          <a:lstStyle/>
          <a:p>
            <a:r>
              <a:rPr lang="en-OM" dirty="0">
                <a:solidFill>
                  <a:schemeClr val="bg2"/>
                </a:solidFill>
                <a:latin typeface="Century Gothic" panose="020B0502020202020204" pitchFamily="34" charset="0"/>
              </a:rPr>
              <a:t>25</a:t>
            </a:r>
          </a:p>
        </p:txBody>
      </p:sp>
    </p:spTree>
    <p:extLst>
      <p:ext uri="{BB962C8B-B14F-4D97-AF65-F5344CB8AC3E}">
        <p14:creationId xmlns:p14="http://schemas.microsoft.com/office/powerpoint/2010/main" val="60388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0" y="-76078"/>
            <a:ext cx="13011150" cy="7461250"/>
          </a:xfrm>
          <a:prstGeom prst="rect">
            <a:avLst/>
          </a:prstGeom>
        </p:spPr>
      </p:pic>
      <p:pic>
        <p:nvPicPr>
          <p:cNvPr id="3" name="Shape-1"/>
          <p:cNvPicPr/>
          <p:nvPr/>
        </p:nvPicPr>
        <p:blipFill rotWithShape="1">
          <a:blip r:embed="rId4"/>
          <a:stretch>
            <a:fillRect/>
          </a:stretch>
        </p:blipFill>
        <p:spPr>
          <a:xfrm>
            <a:off x="4200938" y="512960"/>
            <a:ext cx="4609274" cy="6283171"/>
          </a:xfrm>
          <a:prstGeom prst="rect">
            <a:avLst/>
          </a:prstGeom>
        </p:spPr>
      </p:pic>
      <p:sp>
        <p:nvSpPr>
          <p:cNvPr id="5" name="TextBox 4">
            <a:extLst>
              <a:ext uri="{FF2B5EF4-FFF2-40B4-BE49-F238E27FC236}">
                <a16:creationId xmlns:a16="http://schemas.microsoft.com/office/drawing/2014/main" id="{FD6B76F2-6F8D-634F-869F-531A51CDD2B3}"/>
              </a:ext>
            </a:extLst>
          </p:cNvPr>
          <p:cNvSpPr txBox="1"/>
          <p:nvPr/>
        </p:nvSpPr>
        <p:spPr>
          <a:xfrm>
            <a:off x="4578803" y="3239046"/>
            <a:ext cx="3853543" cy="830997"/>
          </a:xfrm>
          <a:prstGeom prst="rect">
            <a:avLst/>
          </a:prstGeom>
          <a:noFill/>
        </p:spPr>
        <p:txBody>
          <a:bodyPr wrap="square" rtlCol="0">
            <a:spAutoFit/>
          </a:bodyPr>
          <a:lstStyle/>
          <a:p>
            <a:pPr algn="ctr"/>
            <a:r>
              <a:rPr lang="en-OM" sz="4800">
                <a:solidFill>
                  <a:schemeClr val="bg2"/>
                </a:solidFill>
                <a:latin typeface="Century Gothic" panose="020B0502020202020204" pitchFamily="34" charset="0"/>
              </a:rPr>
              <a:t>Thank You</a:t>
            </a:r>
          </a:p>
        </p:txBody>
      </p:sp>
    </p:spTree>
    <p:extLst>
      <p:ext uri="{BB962C8B-B14F-4D97-AF65-F5344CB8AC3E}">
        <p14:creationId xmlns:p14="http://schemas.microsoft.com/office/powerpoint/2010/main" val="1403562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rcRect l="363" t="15611" r="363" b="546"/>
          <a:stretch>
            <a:fillRect/>
          </a:stretch>
        </a:blipFill>
        <a:effectLst/>
      </p:bgPr>
    </p:bg>
    <p:spTree>
      <p:nvGrpSpPr>
        <p:cNvPr id="1" name="slide 3"/>
        <p:cNvGrpSpPr/>
        <p:nvPr/>
      </p:nvGrpSpPr>
      <p:grpSpPr>
        <a:xfrm>
          <a:off x="0" y="0"/>
          <a:ext cx="0" cy="0"/>
          <a:chOff x="0" y="0"/>
          <a:chExt cx="0" cy="0"/>
        </a:xfrm>
      </p:grpSpPr>
      <p:sp>
        <p:nvSpPr>
          <p:cNvPr id="2" name="title copy"/>
          <p:cNvSpPr/>
          <p:nvPr/>
        </p:nvSpPr>
        <p:spPr>
          <a:xfrm>
            <a:off x="1042224" y="1299177"/>
            <a:ext cx="4244827" cy="752475"/>
          </a:xfrm>
          <a:prstGeom prst="rect">
            <a:avLst/>
          </a:prstGeom>
        </p:spPr>
        <p:txBody>
          <a:bodyPr spcFirstLastPara="1" lIns="0" tIns="0" rIns="0" bIns="0" anchor="t"/>
          <a:lstStyle/>
          <a:p>
            <a:pPr algn="l" hangingPunct="0">
              <a:lnSpc>
                <a:spcPct val="125000"/>
              </a:lnSpc>
            </a:pPr>
            <a:r>
              <a:rPr lang="en-US" sz="2550">
                <a:solidFill>
                  <a:srgbClr val="132B54"/>
                </a:solidFill>
                <a:latin typeface="Lato"/>
                <a:ea typeface="+mn-ea"/>
                <a:cs typeface="Lato"/>
              </a:rPr>
              <a:t>Finding God Through Reason:</a:t>
            </a:r>
          </a:p>
          <a:p>
            <a:pPr algn="l" hangingPunct="0">
              <a:lnSpc>
                <a:spcPct val="125000"/>
              </a:lnSpc>
            </a:pPr>
            <a:r>
              <a:rPr lang="en-US" sz="2000">
                <a:solidFill>
                  <a:srgbClr val="132B54"/>
                </a:solidFill>
                <a:latin typeface="Lato"/>
                <a:cs typeface="Lato"/>
              </a:rPr>
              <a:t>Countering New Atheists’ Narratives</a:t>
            </a:r>
            <a:endParaRPr sz="2000">
              <a:solidFill>
                <a:srgbClr val="132B54"/>
              </a:solidFill>
              <a:latin typeface="Lato"/>
              <a:ea typeface="+mn-ea"/>
              <a:cs typeface="Lato"/>
            </a:endParaRPr>
          </a:p>
        </p:txBody>
      </p:sp>
      <p:pic>
        <p:nvPicPr>
          <p:cNvPr id="3" name="arrow"/>
          <p:cNvPicPr/>
          <p:nvPr/>
        </p:nvPicPr>
        <p:blipFill rotWithShape="1">
          <a:blip r:embed="rId4"/>
          <a:stretch>
            <a:fillRect/>
          </a:stretch>
        </p:blipFill>
        <p:spPr>
          <a:xfrm>
            <a:off x="2104587" y="3429000"/>
            <a:ext cx="942975" cy="723900"/>
          </a:xfrm>
          <a:prstGeom prst="rect">
            <a:avLst/>
          </a:prstGeom>
        </p:spPr>
      </p:pic>
      <p:sp>
        <p:nvSpPr>
          <p:cNvPr id="4" name="title copy"/>
          <p:cNvSpPr/>
          <p:nvPr/>
        </p:nvSpPr>
        <p:spPr>
          <a:xfrm>
            <a:off x="3075253" y="2428875"/>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Lato"/>
                <a:ea typeface="+mn-ea"/>
                <a:cs typeface="Lato"/>
              </a:rPr>
              <a:t>2</a:t>
            </a:r>
          </a:p>
        </p:txBody>
      </p:sp>
      <p:sp>
        <p:nvSpPr>
          <p:cNvPr id="5" name="title copy"/>
          <p:cNvSpPr/>
          <p:nvPr/>
        </p:nvSpPr>
        <p:spPr>
          <a:xfrm>
            <a:off x="5791865" y="2428875"/>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Trebuchet MS"/>
                <a:ea typeface="+mn-ea"/>
                <a:cs typeface="Trebuchet MS"/>
              </a:rPr>
              <a:t>3</a:t>
            </a:r>
          </a:p>
        </p:txBody>
      </p:sp>
      <p:sp>
        <p:nvSpPr>
          <p:cNvPr id="6" name="title copy"/>
          <p:cNvSpPr/>
          <p:nvPr/>
        </p:nvSpPr>
        <p:spPr>
          <a:xfrm>
            <a:off x="393195" y="2428875"/>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Lato"/>
                <a:ea typeface="+mn-ea"/>
                <a:cs typeface="Lato"/>
              </a:rPr>
              <a:t>1</a:t>
            </a:r>
          </a:p>
        </p:txBody>
      </p:sp>
      <p:pic>
        <p:nvPicPr>
          <p:cNvPr id="7" name="arrow"/>
          <p:cNvPicPr/>
          <p:nvPr/>
        </p:nvPicPr>
        <p:blipFill rotWithShape="1">
          <a:blip r:embed="rId4"/>
          <a:stretch>
            <a:fillRect/>
          </a:stretch>
        </p:blipFill>
        <p:spPr>
          <a:xfrm>
            <a:off x="4763761" y="3426209"/>
            <a:ext cx="942975" cy="723900"/>
          </a:xfrm>
          <a:prstGeom prst="rect">
            <a:avLst/>
          </a:prstGeom>
        </p:spPr>
      </p:pic>
      <p:pic>
        <p:nvPicPr>
          <p:cNvPr id="8" name="circle"/>
          <p:cNvPicPr/>
          <p:nvPr/>
        </p:nvPicPr>
        <p:blipFill rotWithShape="1">
          <a:blip r:embed="rId5">
            <a:duotone>
              <a:schemeClr val="accent6">
                <a:shade val="45000"/>
                <a:satMod val="135000"/>
              </a:schemeClr>
              <a:prstClr val="white"/>
            </a:duotone>
          </a:blip>
          <a:stretch>
            <a:fillRect/>
          </a:stretch>
        </p:blipFill>
        <p:spPr>
          <a:xfrm>
            <a:off x="593220" y="3152775"/>
            <a:ext cx="1238250" cy="1238250"/>
          </a:xfrm>
          <a:prstGeom prst="rect">
            <a:avLst/>
          </a:prstGeom>
        </p:spPr>
      </p:pic>
      <p:pic>
        <p:nvPicPr>
          <p:cNvPr id="9" name="circle"/>
          <p:cNvPicPr/>
          <p:nvPr/>
        </p:nvPicPr>
        <p:blipFill rotWithShape="1">
          <a:blip r:embed="rId5">
            <a:duotone>
              <a:schemeClr val="accent6">
                <a:shade val="45000"/>
                <a:satMod val="135000"/>
              </a:schemeClr>
              <a:prstClr val="white"/>
            </a:duotone>
          </a:blip>
          <a:stretch>
            <a:fillRect/>
          </a:stretch>
        </p:blipFill>
        <p:spPr>
          <a:xfrm>
            <a:off x="3281104" y="3163568"/>
            <a:ext cx="1238250" cy="1238250"/>
          </a:xfrm>
          <a:prstGeom prst="rect">
            <a:avLst/>
          </a:prstGeom>
        </p:spPr>
      </p:pic>
      <p:pic>
        <p:nvPicPr>
          <p:cNvPr id="10" name="circle"/>
          <p:cNvPicPr/>
          <p:nvPr/>
        </p:nvPicPr>
        <p:blipFill rotWithShape="1">
          <a:blip r:embed="rId5">
            <a:duotone>
              <a:schemeClr val="accent6">
                <a:shade val="45000"/>
                <a:satMod val="135000"/>
              </a:schemeClr>
              <a:prstClr val="white"/>
            </a:duotone>
          </a:blip>
          <a:stretch>
            <a:fillRect/>
          </a:stretch>
        </p:blipFill>
        <p:spPr>
          <a:xfrm>
            <a:off x="5960714" y="3151703"/>
            <a:ext cx="1238250" cy="1238250"/>
          </a:xfrm>
          <a:prstGeom prst="rect">
            <a:avLst/>
          </a:prstGeom>
        </p:spPr>
      </p:pic>
      <p:sp>
        <p:nvSpPr>
          <p:cNvPr id="14" name="title copy"/>
          <p:cNvSpPr/>
          <p:nvPr/>
        </p:nvSpPr>
        <p:spPr>
          <a:xfrm>
            <a:off x="259057" y="4692982"/>
            <a:ext cx="2483289" cy="421625"/>
          </a:xfrm>
          <a:prstGeom prst="rect">
            <a:avLst/>
          </a:prstGeom>
        </p:spPr>
        <p:txBody>
          <a:bodyPr spcFirstLastPara="1" lIns="0" tIns="0" rIns="0" bIns="0" anchor="t"/>
          <a:lstStyle/>
          <a:p>
            <a:pPr hangingPunct="0">
              <a:lnSpc>
                <a:spcPct val="125000"/>
              </a:lnSpc>
            </a:pPr>
            <a:r>
              <a:rPr lang="en-US" sz="1800" i="1">
                <a:solidFill>
                  <a:srgbClr val="132B54"/>
                </a:solidFill>
                <a:latin typeface="Lato"/>
                <a:ea typeface="+mn-ea"/>
                <a:cs typeface="Lato"/>
              </a:rPr>
              <a:t>The Foundational Belief</a:t>
            </a:r>
            <a:endParaRPr sz="1800" i="1">
              <a:solidFill>
                <a:srgbClr val="132B54"/>
              </a:solidFill>
              <a:latin typeface="Lato"/>
              <a:ea typeface="+mn-ea"/>
              <a:cs typeface="Lato"/>
            </a:endParaRPr>
          </a:p>
        </p:txBody>
      </p:sp>
      <p:sp>
        <p:nvSpPr>
          <p:cNvPr id="15" name="title copy"/>
          <p:cNvSpPr/>
          <p:nvPr/>
        </p:nvSpPr>
        <p:spPr>
          <a:xfrm>
            <a:off x="1042224" y="472619"/>
            <a:ext cx="5524500" cy="752475"/>
          </a:xfrm>
          <a:prstGeom prst="rect">
            <a:avLst/>
          </a:prstGeom>
        </p:spPr>
        <p:txBody>
          <a:bodyPr spcFirstLastPara="1" lIns="0" tIns="0" rIns="0" bIns="0" anchor="t"/>
          <a:lstStyle/>
          <a:p>
            <a:pPr algn="l" hangingPunct="0">
              <a:lnSpc>
                <a:spcPct val="91667"/>
              </a:lnSpc>
              <a:spcBef>
                <a:spcPct val="3333"/>
              </a:spcBef>
            </a:pPr>
            <a:r>
              <a:rPr lang="en-US" sz="5400">
                <a:solidFill>
                  <a:srgbClr val="132B54"/>
                </a:solidFill>
                <a:latin typeface="Panefresco"/>
                <a:ea typeface="+mn-ea"/>
                <a:cs typeface="Panefresco"/>
              </a:rPr>
              <a:t>AGENDA</a:t>
            </a:r>
          </a:p>
        </p:txBody>
      </p:sp>
      <p:sp>
        <p:nvSpPr>
          <p:cNvPr id="16" name="title copy"/>
          <p:cNvSpPr/>
          <p:nvPr/>
        </p:nvSpPr>
        <p:spPr>
          <a:xfrm>
            <a:off x="8504488" y="2438400"/>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Trebuchet MS"/>
                <a:ea typeface="+mn-ea"/>
                <a:cs typeface="Trebuchet MS"/>
              </a:rPr>
              <a:t>4</a:t>
            </a:r>
          </a:p>
        </p:txBody>
      </p:sp>
      <p:pic>
        <p:nvPicPr>
          <p:cNvPr id="17" name="arrow"/>
          <p:cNvPicPr/>
          <p:nvPr/>
        </p:nvPicPr>
        <p:blipFill rotWithShape="1">
          <a:blip r:embed="rId4"/>
          <a:stretch>
            <a:fillRect/>
          </a:stretch>
        </p:blipFill>
        <p:spPr>
          <a:xfrm>
            <a:off x="7495847" y="3432023"/>
            <a:ext cx="942975" cy="723900"/>
          </a:xfrm>
          <a:prstGeom prst="rect">
            <a:avLst/>
          </a:prstGeom>
        </p:spPr>
      </p:pic>
      <p:pic>
        <p:nvPicPr>
          <p:cNvPr id="18" name="circle"/>
          <p:cNvPicPr/>
          <p:nvPr/>
        </p:nvPicPr>
        <p:blipFill rotWithShape="1">
          <a:blip r:embed="rId5">
            <a:duotone>
              <a:prstClr val="black"/>
              <a:schemeClr val="accent6">
                <a:tint val="45000"/>
                <a:satMod val="400000"/>
              </a:schemeClr>
            </a:duotone>
          </a:blip>
          <a:stretch>
            <a:fillRect/>
          </a:stretch>
        </p:blipFill>
        <p:spPr>
          <a:xfrm>
            <a:off x="8703435" y="3157517"/>
            <a:ext cx="1238250" cy="1238250"/>
          </a:xfrm>
          <a:prstGeom prst="rect">
            <a:avLst/>
          </a:prstGeom>
        </p:spPr>
      </p:pic>
      <p:sp>
        <p:nvSpPr>
          <p:cNvPr id="20" name="title copy"/>
          <p:cNvSpPr/>
          <p:nvPr/>
        </p:nvSpPr>
        <p:spPr>
          <a:xfrm>
            <a:off x="2803762" y="4688773"/>
            <a:ext cx="2483289" cy="425834"/>
          </a:xfrm>
          <a:prstGeom prst="rect">
            <a:avLst/>
          </a:prstGeom>
        </p:spPr>
        <p:txBody>
          <a:bodyPr spcFirstLastPara="1" lIns="0" tIns="0" rIns="0" bIns="0" anchor="t"/>
          <a:lstStyle/>
          <a:p>
            <a:pPr algn="l" hangingPunct="0">
              <a:lnSpc>
                <a:spcPct val="125000"/>
              </a:lnSpc>
            </a:pPr>
            <a:r>
              <a:rPr lang="en-US" sz="1800" i="1">
                <a:solidFill>
                  <a:srgbClr val="132B54"/>
                </a:solidFill>
                <a:latin typeface="Lato"/>
                <a:ea typeface="+mn-ea"/>
                <a:cs typeface="Lato"/>
              </a:rPr>
              <a:t>Islamic Concept of Fitrah</a:t>
            </a:r>
            <a:endParaRPr sz="1800" i="1">
              <a:solidFill>
                <a:srgbClr val="132B54"/>
              </a:solidFill>
              <a:latin typeface="Lato"/>
              <a:ea typeface="+mn-ea"/>
              <a:cs typeface="Lato"/>
            </a:endParaRPr>
          </a:p>
        </p:txBody>
      </p:sp>
      <p:sp>
        <p:nvSpPr>
          <p:cNvPr id="21" name="title copy"/>
          <p:cNvSpPr/>
          <p:nvPr/>
        </p:nvSpPr>
        <p:spPr>
          <a:xfrm>
            <a:off x="5509263" y="4710002"/>
            <a:ext cx="2100658" cy="485775"/>
          </a:xfrm>
          <a:prstGeom prst="rect">
            <a:avLst/>
          </a:prstGeom>
        </p:spPr>
        <p:txBody>
          <a:bodyPr spcFirstLastPara="1" lIns="0" tIns="0" rIns="0" bIns="0" anchor="t"/>
          <a:lstStyle/>
          <a:p>
            <a:pPr algn="l" hangingPunct="0">
              <a:lnSpc>
                <a:spcPct val="125000"/>
              </a:lnSpc>
            </a:pPr>
            <a:r>
              <a:rPr lang="en-US" sz="1800" i="1">
                <a:solidFill>
                  <a:srgbClr val="132B54"/>
                </a:solidFill>
                <a:latin typeface="Lato"/>
                <a:ea typeface="+mn-ea"/>
                <a:cs typeface="Lato"/>
              </a:rPr>
              <a:t>The Existence of God</a:t>
            </a:r>
            <a:endParaRPr sz="1800" i="1">
              <a:solidFill>
                <a:srgbClr val="132B54"/>
              </a:solidFill>
              <a:latin typeface="Lato"/>
              <a:ea typeface="+mn-ea"/>
              <a:cs typeface="Lato"/>
            </a:endParaRPr>
          </a:p>
        </p:txBody>
      </p:sp>
      <p:sp>
        <p:nvSpPr>
          <p:cNvPr id="22" name="title copy"/>
          <p:cNvSpPr/>
          <p:nvPr/>
        </p:nvSpPr>
        <p:spPr>
          <a:xfrm>
            <a:off x="8219100" y="4695825"/>
            <a:ext cx="1988288" cy="425834"/>
          </a:xfrm>
          <a:prstGeom prst="rect">
            <a:avLst/>
          </a:prstGeom>
        </p:spPr>
        <p:txBody>
          <a:bodyPr spcFirstLastPara="1" lIns="0" tIns="0" rIns="0" bIns="0" anchor="t"/>
          <a:lstStyle/>
          <a:p>
            <a:pPr algn="l" hangingPunct="0">
              <a:lnSpc>
                <a:spcPct val="125000"/>
              </a:lnSpc>
            </a:pPr>
            <a:r>
              <a:rPr lang="en-US" sz="1800" i="1">
                <a:solidFill>
                  <a:srgbClr val="132B54"/>
                </a:solidFill>
                <a:latin typeface="Lato"/>
                <a:ea typeface="+mn-ea"/>
                <a:cs typeface="Lato"/>
              </a:rPr>
              <a:t>The Oneness of God</a:t>
            </a:r>
            <a:endParaRPr sz="1800" i="1">
              <a:solidFill>
                <a:srgbClr val="132B54"/>
              </a:solidFill>
              <a:latin typeface="Lato"/>
              <a:ea typeface="+mn-ea"/>
              <a:cs typeface="Lato"/>
            </a:endParaRPr>
          </a:p>
        </p:txBody>
      </p:sp>
      <p:sp>
        <p:nvSpPr>
          <p:cNvPr id="23" name="title copy"/>
          <p:cNvSpPr/>
          <p:nvPr/>
        </p:nvSpPr>
        <p:spPr>
          <a:xfrm>
            <a:off x="5729836" y="6542781"/>
            <a:ext cx="1988289" cy="400050"/>
          </a:xfrm>
          <a:prstGeom prst="rect">
            <a:avLst/>
          </a:prstGeom>
        </p:spPr>
        <p:txBody>
          <a:bodyPr spcFirstLastPara="1" lIns="95250" tIns="128588" rIns="95250" bIns="0" anchor="t"/>
          <a:lstStyle/>
          <a:p>
            <a:pPr algn="l" hangingPunct="0">
              <a:lnSpc>
                <a:spcPct val="116667"/>
              </a:lnSpc>
            </a:pPr>
            <a:r>
              <a:rPr sz="1600" b="1" spc="150" err="1">
                <a:solidFill>
                  <a:srgbClr val="FFFFFB"/>
                </a:solidFill>
                <a:latin typeface="Lato Light"/>
                <a:ea typeface="+mn-ea"/>
                <a:cs typeface="Lato Light"/>
              </a:rPr>
              <a:t>www.</a:t>
            </a:r>
            <a:r>
              <a:rPr lang="en-US" sz="1600" b="1" spc="150" err="1">
                <a:solidFill>
                  <a:srgbClr val="FFFFFB"/>
                </a:solidFill>
                <a:latin typeface="Lato Light"/>
                <a:ea typeface="+mn-ea"/>
                <a:cs typeface="Lato Light"/>
              </a:rPr>
              <a:t>iicoman.om</a:t>
            </a:r>
            <a:endParaRPr sz="1600" b="1" spc="150">
              <a:solidFill>
                <a:srgbClr val="FFFFFB"/>
              </a:solidFill>
              <a:latin typeface="Lato Light"/>
              <a:ea typeface="+mn-ea"/>
              <a:cs typeface="Lato Light"/>
            </a:endParaRPr>
          </a:p>
        </p:txBody>
      </p:sp>
      <p:sp>
        <p:nvSpPr>
          <p:cNvPr id="24" name="title copy">
            <a:extLst>
              <a:ext uri="{FF2B5EF4-FFF2-40B4-BE49-F238E27FC236}">
                <a16:creationId xmlns:a16="http://schemas.microsoft.com/office/drawing/2014/main" id="{9B563948-0E4A-AC43-8785-879879D0CCDE}"/>
              </a:ext>
            </a:extLst>
          </p:cNvPr>
          <p:cNvSpPr/>
          <p:nvPr/>
        </p:nvSpPr>
        <p:spPr>
          <a:xfrm>
            <a:off x="11123664" y="2441942"/>
            <a:ext cx="1647825" cy="571500"/>
          </a:xfrm>
          <a:prstGeom prst="rect">
            <a:avLst/>
          </a:prstGeom>
        </p:spPr>
        <p:txBody>
          <a:bodyPr spcFirstLastPara="1" lIns="0" tIns="0" rIns="0" bIns="0" anchor="t"/>
          <a:lstStyle/>
          <a:p>
            <a:pPr algn="ctr" hangingPunct="0">
              <a:lnSpc>
                <a:spcPct val="125000"/>
              </a:lnSpc>
            </a:pPr>
            <a:r>
              <a:rPr lang="en-US" sz="3000" b="1">
                <a:solidFill>
                  <a:srgbClr val="FFFFFB"/>
                </a:solidFill>
                <a:latin typeface="Trebuchet MS"/>
                <a:ea typeface="+mn-ea"/>
                <a:cs typeface="Trebuchet MS"/>
              </a:rPr>
              <a:t>5</a:t>
            </a:r>
            <a:endParaRPr sz="3000" b="1">
              <a:solidFill>
                <a:srgbClr val="FFFFFB"/>
              </a:solidFill>
              <a:latin typeface="Trebuchet MS"/>
              <a:ea typeface="+mn-ea"/>
              <a:cs typeface="Trebuchet MS"/>
            </a:endParaRPr>
          </a:p>
        </p:txBody>
      </p:sp>
      <p:pic>
        <p:nvPicPr>
          <p:cNvPr id="25" name="arrow">
            <a:extLst>
              <a:ext uri="{FF2B5EF4-FFF2-40B4-BE49-F238E27FC236}">
                <a16:creationId xmlns:a16="http://schemas.microsoft.com/office/drawing/2014/main" id="{1BA82F59-23E3-0E4E-8C08-FD8C64950947}"/>
              </a:ext>
            </a:extLst>
          </p:cNvPr>
          <p:cNvPicPr/>
          <p:nvPr/>
        </p:nvPicPr>
        <p:blipFill rotWithShape="1">
          <a:blip r:embed="rId4"/>
          <a:stretch>
            <a:fillRect/>
          </a:stretch>
        </p:blipFill>
        <p:spPr>
          <a:xfrm>
            <a:off x="10178817" y="3435565"/>
            <a:ext cx="942975" cy="723900"/>
          </a:xfrm>
          <a:prstGeom prst="rect">
            <a:avLst/>
          </a:prstGeom>
        </p:spPr>
      </p:pic>
      <p:pic>
        <p:nvPicPr>
          <p:cNvPr id="26" name="circle">
            <a:extLst>
              <a:ext uri="{FF2B5EF4-FFF2-40B4-BE49-F238E27FC236}">
                <a16:creationId xmlns:a16="http://schemas.microsoft.com/office/drawing/2014/main" id="{B966E93A-9AC2-DB4A-9418-C49A20B07369}"/>
              </a:ext>
            </a:extLst>
          </p:cNvPr>
          <p:cNvPicPr/>
          <p:nvPr/>
        </p:nvPicPr>
        <p:blipFill rotWithShape="1">
          <a:blip r:embed="rId5">
            <a:duotone>
              <a:schemeClr val="accent6">
                <a:shade val="45000"/>
                <a:satMod val="135000"/>
              </a:schemeClr>
              <a:prstClr val="white"/>
            </a:duotone>
          </a:blip>
          <a:stretch>
            <a:fillRect/>
          </a:stretch>
        </p:blipFill>
        <p:spPr>
          <a:xfrm>
            <a:off x="11322611" y="3161059"/>
            <a:ext cx="1238250" cy="1238250"/>
          </a:xfrm>
          <a:prstGeom prst="rect">
            <a:avLst/>
          </a:prstGeom>
        </p:spPr>
      </p:pic>
      <p:sp>
        <p:nvSpPr>
          <p:cNvPr id="27" name="title copy">
            <a:extLst>
              <a:ext uri="{FF2B5EF4-FFF2-40B4-BE49-F238E27FC236}">
                <a16:creationId xmlns:a16="http://schemas.microsoft.com/office/drawing/2014/main" id="{DBDEB805-7083-5C40-9E6E-15229674D5E3}"/>
              </a:ext>
            </a:extLst>
          </p:cNvPr>
          <p:cNvSpPr/>
          <p:nvPr/>
        </p:nvSpPr>
        <p:spPr>
          <a:xfrm>
            <a:off x="10670831" y="4710002"/>
            <a:ext cx="2100658" cy="425834"/>
          </a:xfrm>
          <a:prstGeom prst="rect">
            <a:avLst/>
          </a:prstGeom>
        </p:spPr>
        <p:txBody>
          <a:bodyPr spcFirstLastPara="1" lIns="0" tIns="0" rIns="0" bIns="0" anchor="t"/>
          <a:lstStyle/>
          <a:p>
            <a:pPr algn="l" hangingPunct="0">
              <a:lnSpc>
                <a:spcPct val="125000"/>
              </a:lnSpc>
            </a:pPr>
            <a:r>
              <a:rPr lang="en-US" i="1">
                <a:solidFill>
                  <a:srgbClr val="132B54"/>
                </a:solidFill>
                <a:latin typeface="Lato"/>
                <a:cs typeface="Lato"/>
              </a:rPr>
              <a:t>The Attributes of God</a:t>
            </a:r>
            <a:endParaRPr sz="1800" i="1">
              <a:solidFill>
                <a:srgbClr val="132B54"/>
              </a:solidFill>
              <a:latin typeface="Lato"/>
              <a:ea typeface="+mn-ea"/>
              <a:cs typeface="Lato"/>
            </a:endParaRPr>
          </a:p>
        </p:txBody>
      </p:sp>
      <p:sp>
        <p:nvSpPr>
          <p:cNvPr id="28" name="Rectangle 27">
            <a:extLst>
              <a:ext uri="{FF2B5EF4-FFF2-40B4-BE49-F238E27FC236}">
                <a16:creationId xmlns:a16="http://schemas.microsoft.com/office/drawing/2014/main" id="{8AED1746-4768-9046-BE02-2A9069FD9465}"/>
              </a:ext>
            </a:extLst>
          </p:cNvPr>
          <p:cNvSpPr/>
          <p:nvPr/>
        </p:nvSpPr>
        <p:spPr>
          <a:xfrm flipV="1">
            <a:off x="259057" y="5580225"/>
            <a:ext cx="2282124" cy="4571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OM"/>
          </a:p>
        </p:txBody>
      </p:sp>
      <p:sp>
        <p:nvSpPr>
          <p:cNvPr id="29" name="Rectangle 28">
            <a:extLst>
              <a:ext uri="{FF2B5EF4-FFF2-40B4-BE49-F238E27FC236}">
                <a16:creationId xmlns:a16="http://schemas.microsoft.com/office/drawing/2014/main" id="{91A0AB4E-BDC8-1F46-B767-8B7698A9A1EB}"/>
              </a:ext>
            </a:extLst>
          </p:cNvPr>
          <p:cNvSpPr/>
          <p:nvPr/>
        </p:nvSpPr>
        <p:spPr>
          <a:xfrm flipV="1">
            <a:off x="2983001" y="5574452"/>
            <a:ext cx="4512845" cy="4571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OM"/>
          </a:p>
        </p:txBody>
      </p:sp>
      <p:sp>
        <p:nvSpPr>
          <p:cNvPr id="30" name="Rectangle 29">
            <a:extLst>
              <a:ext uri="{FF2B5EF4-FFF2-40B4-BE49-F238E27FC236}">
                <a16:creationId xmlns:a16="http://schemas.microsoft.com/office/drawing/2014/main" id="{133FDCB1-C3A5-D541-A347-8C277F832A96}"/>
              </a:ext>
            </a:extLst>
          </p:cNvPr>
          <p:cNvSpPr/>
          <p:nvPr/>
        </p:nvSpPr>
        <p:spPr>
          <a:xfrm flipV="1">
            <a:off x="8325293" y="5517413"/>
            <a:ext cx="4235568" cy="4571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OM"/>
          </a:p>
        </p:txBody>
      </p:sp>
      <p:sp>
        <p:nvSpPr>
          <p:cNvPr id="31" name="Rectangle 30">
            <a:extLst>
              <a:ext uri="{FF2B5EF4-FFF2-40B4-BE49-F238E27FC236}">
                <a16:creationId xmlns:a16="http://schemas.microsoft.com/office/drawing/2014/main" id="{E00639A0-6BAE-BC41-84C3-072193C1DEF7}"/>
              </a:ext>
            </a:extLst>
          </p:cNvPr>
          <p:cNvSpPr/>
          <p:nvPr/>
        </p:nvSpPr>
        <p:spPr>
          <a:xfrm>
            <a:off x="663156" y="5872072"/>
            <a:ext cx="1098378" cy="401200"/>
          </a:xfrm>
          <a:prstGeom prst="rect">
            <a:avLst/>
          </a:prstGeom>
        </p:spPr>
        <p:txBody>
          <a:bodyPr wrap="none">
            <a:spAutoFit/>
          </a:bodyPr>
          <a:lstStyle/>
          <a:p>
            <a:pPr hangingPunct="0">
              <a:lnSpc>
                <a:spcPct val="125000"/>
              </a:lnSpc>
            </a:pPr>
            <a:r>
              <a:rPr lang="en-US">
                <a:solidFill>
                  <a:srgbClr val="132B54"/>
                </a:solidFill>
                <a:latin typeface="Lato"/>
                <a:cs typeface="Lato"/>
              </a:rPr>
              <a:t>Part One</a:t>
            </a:r>
          </a:p>
        </p:txBody>
      </p:sp>
      <p:sp>
        <p:nvSpPr>
          <p:cNvPr id="32" name="Rectangle 31">
            <a:extLst>
              <a:ext uri="{FF2B5EF4-FFF2-40B4-BE49-F238E27FC236}">
                <a16:creationId xmlns:a16="http://schemas.microsoft.com/office/drawing/2014/main" id="{9684EF7F-329B-AB46-8781-4D4FCA794E6F}"/>
              </a:ext>
            </a:extLst>
          </p:cNvPr>
          <p:cNvSpPr/>
          <p:nvPr/>
        </p:nvSpPr>
        <p:spPr>
          <a:xfrm>
            <a:off x="4519354" y="5883776"/>
            <a:ext cx="1112805" cy="401200"/>
          </a:xfrm>
          <a:prstGeom prst="rect">
            <a:avLst/>
          </a:prstGeom>
        </p:spPr>
        <p:txBody>
          <a:bodyPr wrap="none">
            <a:spAutoFit/>
          </a:bodyPr>
          <a:lstStyle/>
          <a:p>
            <a:pPr hangingPunct="0">
              <a:lnSpc>
                <a:spcPct val="125000"/>
              </a:lnSpc>
            </a:pPr>
            <a:r>
              <a:rPr lang="en-US">
                <a:solidFill>
                  <a:srgbClr val="132B54"/>
                </a:solidFill>
                <a:latin typeface="Lato"/>
                <a:cs typeface="Lato"/>
              </a:rPr>
              <a:t>Part Two</a:t>
            </a:r>
          </a:p>
        </p:txBody>
      </p:sp>
      <p:sp>
        <p:nvSpPr>
          <p:cNvPr id="33" name="Rectangle 32">
            <a:extLst>
              <a:ext uri="{FF2B5EF4-FFF2-40B4-BE49-F238E27FC236}">
                <a16:creationId xmlns:a16="http://schemas.microsoft.com/office/drawing/2014/main" id="{7E863119-02A5-D341-BCA9-763956CA3D3A}"/>
              </a:ext>
            </a:extLst>
          </p:cNvPr>
          <p:cNvSpPr/>
          <p:nvPr/>
        </p:nvSpPr>
        <p:spPr>
          <a:xfrm>
            <a:off x="9893888" y="5795265"/>
            <a:ext cx="1255472" cy="401200"/>
          </a:xfrm>
          <a:prstGeom prst="rect">
            <a:avLst/>
          </a:prstGeom>
        </p:spPr>
        <p:txBody>
          <a:bodyPr wrap="none">
            <a:spAutoFit/>
          </a:bodyPr>
          <a:lstStyle/>
          <a:p>
            <a:pPr hangingPunct="0">
              <a:lnSpc>
                <a:spcPct val="125000"/>
              </a:lnSpc>
            </a:pPr>
            <a:r>
              <a:rPr lang="en-US">
                <a:solidFill>
                  <a:srgbClr val="132B54"/>
                </a:solidFill>
                <a:latin typeface="Lato"/>
                <a:cs typeface="Lato"/>
              </a:rPr>
              <a:t>Part Three</a:t>
            </a:r>
          </a:p>
        </p:txBody>
      </p:sp>
      <p:sp>
        <p:nvSpPr>
          <p:cNvPr id="11" name="Rectangle 10">
            <a:extLst>
              <a:ext uri="{FF2B5EF4-FFF2-40B4-BE49-F238E27FC236}">
                <a16:creationId xmlns:a16="http://schemas.microsoft.com/office/drawing/2014/main" id="{4D5EC0C2-B200-B74D-9989-4B625BC97534}"/>
              </a:ext>
            </a:extLst>
          </p:cNvPr>
          <p:cNvSpPr/>
          <p:nvPr/>
        </p:nvSpPr>
        <p:spPr>
          <a:xfrm>
            <a:off x="12404408" y="6758165"/>
            <a:ext cx="312906" cy="369332"/>
          </a:xfrm>
          <a:prstGeom prst="rect">
            <a:avLst/>
          </a:prstGeom>
        </p:spPr>
        <p:txBody>
          <a:bodyPr wrap="none">
            <a:spAutoFit/>
          </a:bodyPr>
          <a:lstStyle/>
          <a:p>
            <a:r>
              <a:rPr lang="en-OM" dirty="0">
                <a:solidFill>
                  <a:schemeClr val="bg2"/>
                </a:solidFill>
                <a:latin typeface="Century Gothic" panose="020B0502020202020204" pitchFamily="34" charset="0"/>
              </a:rPr>
              <a:t>3</a:t>
            </a:r>
          </a:p>
        </p:txBody>
      </p:sp>
    </p:spTree>
    <p:extLst>
      <p:ext uri="{BB962C8B-B14F-4D97-AF65-F5344CB8AC3E}">
        <p14:creationId xmlns:p14="http://schemas.microsoft.com/office/powerpoint/2010/main" val="1623529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201284" y="2101378"/>
            <a:ext cx="7017487" cy="4190057"/>
          </a:xfrm>
          <a:prstGeom prst="rect">
            <a:avLst/>
          </a:prstGeom>
        </p:spPr>
        <p:txBody>
          <a:bodyPr spcFirstLastPara="1" lIns="95250" tIns="128588" rIns="95250" bIns="0" anchor="t"/>
          <a:lstStyle/>
          <a:p>
            <a:pPr algn="just" hangingPunct="0">
              <a:lnSpc>
                <a:spcPct val="91667"/>
              </a:lnSpc>
              <a:spcBef>
                <a:spcPct val="3333"/>
              </a:spcBef>
            </a:pPr>
            <a:r>
              <a:rPr lang="en-US" sz="3200" dirty="0">
                <a:solidFill>
                  <a:srgbClr val="FFFFFB"/>
                </a:solidFill>
                <a:latin typeface="Panefresco"/>
                <a:cs typeface="Panefresco"/>
              </a:rPr>
              <a:t>The idea that there are more than one God who created and sustain the universe can be analyzed through the following three possibilities; Our goal is use our basic reasoning to show that it is IMPOSSIBLE to have any of those three possibilities</a:t>
            </a: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683202" y="180752"/>
            <a:ext cx="5024285" cy="6709145"/>
          </a:xfrm>
          <a:prstGeom prst="rect">
            <a:avLst/>
          </a:prstGeom>
        </p:spPr>
        <p:txBody>
          <a:bodyPr spcFirstLastPara="1" lIns="95250" tIns="128588" rIns="95250" bIns="0" anchor="t"/>
          <a:lstStyle/>
          <a:p>
            <a:pPr algn="ctr" hangingPunct="0">
              <a:lnSpc>
                <a:spcPct val="125000"/>
              </a:lnSpc>
              <a:spcBef>
                <a:spcPts val="1200"/>
              </a:spcBef>
              <a:buClr>
                <a:schemeClr val="accent4"/>
              </a:buClr>
            </a:pPr>
            <a:r>
              <a:rPr lang="en-US" sz="2400" dirty="0">
                <a:solidFill>
                  <a:schemeClr val="accent4"/>
                </a:solidFill>
                <a:latin typeface="Lato"/>
                <a:cs typeface="Lato"/>
              </a:rPr>
              <a:t>Proof for the Oneness of God (</a:t>
            </a:r>
            <a:r>
              <a:rPr lang="en-US" sz="2400" i="1" dirty="0">
                <a:solidFill>
                  <a:schemeClr val="accent4"/>
                </a:solidFill>
                <a:latin typeface="Lato"/>
                <a:cs typeface="Lato"/>
              </a:rPr>
              <a:t>Tawhid</a:t>
            </a:r>
            <a:r>
              <a:rPr lang="en-US" sz="2400" dirty="0">
                <a:solidFill>
                  <a:schemeClr val="accent4"/>
                </a:solidFill>
                <a:latin typeface="Lato"/>
                <a:cs typeface="Lato"/>
              </a:rPr>
              <a:t>)</a:t>
            </a:r>
          </a:p>
          <a:p>
            <a:pPr marL="457200" indent="-457200" algn="just" hangingPunct="0">
              <a:spcBef>
                <a:spcPts val="1800"/>
              </a:spcBef>
              <a:buClr>
                <a:schemeClr val="accent4"/>
              </a:buClr>
              <a:buFont typeface="Wingdings" pitchFamily="2" charset="2"/>
              <a:buChar char="§"/>
            </a:pPr>
            <a:r>
              <a:rPr lang="en-US" sz="2000" dirty="0">
                <a:solidFill>
                  <a:srgbClr val="FAFBFF"/>
                </a:solidFill>
                <a:latin typeface="Lato"/>
                <a:cs typeface="Lato"/>
              </a:rPr>
              <a:t>The three possibilities when assuming more than one God:</a:t>
            </a:r>
          </a:p>
          <a:p>
            <a:pPr marL="914400" lvl="1" indent="-457200" algn="just" hangingPunct="0">
              <a:spcBef>
                <a:spcPts val="1800"/>
              </a:spcBef>
              <a:buClr>
                <a:schemeClr val="accent4"/>
              </a:buClr>
              <a:buFont typeface="+mj-lt"/>
              <a:buAutoNum type="arabicPeriod"/>
            </a:pPr>
            <a:r>
              <a:rPr lang="en-US" sz="2000" dirty="0">
                <a:solidFill>
                  <a:srgbClr val="FAFBFF"/>
                </a:solidFill>
                <a:latin typeface="Lato"/>
                <a:cs typeface="Lato"/>
              </a:rPr>
              <a:t>Each natural phenomenon in the universe is caused by (or an effect of) all the assumed gods</a:t>
            </a:r>
          </a:p>
          <a:p>
            <a:pPr marL="914400" lvl="1" indent="-457200" algn="just" hangingPunct="0">
              <a:spcBef>
                <a:spcPts val="1800"/>
              </a:spcBef>
              <a:buClr>
                <a:schemeClr val="accent4"/>
              </a:buClr>
              <a:buFont typeface="+mj-lt"/>
              <a:buAutoNum type="arabicPeriod"/>
            </a:pPr>
            <a:r>
              <a:rPr lang="en-US" sz="2000" dirty="0">
                <a:solidFill>
                  <a:srgbClr val="FAFBFF"/>
                </a:solidFill>
                <a:latin typeface="Lato"/>
                <a:cs typeface="Lato"/>
              </a:rPr>
              <a:t>Each natural phenomenon (or a group of natural phenomena) in the universe is caused by (or an effect of) a particular god among the assumed gods </a:t>
            </a:r>
          </a:p>
          <a:p>
            <a:pPr marL="914400" lvl="1" indent="-457200" algn="just" hangingPunct="0">
              <a:spcBef>
                <a:spcPts val="1800"/>
              </a:spcBef>
              <a:buClr>
                <a:schemeClr val="accent4"/>
              </a:buClr>
              <a:buFont typeface="+mj-lt"/>
              <a:buAutoNum type="arabicPeriod"/>
            </a:pPr>
            <a:r>
              <a:rPr lang="en-US" sz="2000" dirty="0">
                <a:solidFill>
                  <a:srgbClr val="FAFBFF"/>
                </a:solidFill>
                <a:latin typeface="Lato"/>
                <a:cs typeface="Lato"/>
              </a:rPr>
              <a:t>All the natural phenomena in the universe are caused by (or an effect of) one of the assumed gods, and the other gods are acting as administrators of the universe</a:t>
            </a: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pPr>
            <a:endParaRPr lang="en-US" sz="2000" dirty="0">
              <a:solidFill>
                <a:srgbClr val="FAFBFF"/>
              </a:solidFill>
              <a:latin typeface="Lato"/>
              <a:cs typeface="Lato"/>
            </a:endParaRPr>
          </a:p>
        </p:txBody>
      </p:sp>
      <p:pic>
        <p:nvPicPr>
          <p:cNvPr id="6" name="Line-24"/>
          <p:cNvPicPr/>
          <p:nvPr/>
        </p:nvPicPr>
        <p:blipFill rotWithShape="1">
          <a:blip r:embed="rId5"/>
          <a:stretch>
            <a:fillRect/>
          </a:stretch>
        </p:blipFill>
        <p:spPr>
          <a:xfrm>
            <a:off x="303663" y="6492361"/>
            <a:ext cx="6688823" cy="95250"/>
          </a:xfrm>
          <a:prstGeom prst="rect">
            <a:avLst/>
          </a:prstGeom>
        </p:spPr>
      </p:pic>
      <p:sp>
        <p:nvSpPr>
          <p:cNvPr id="7" name="Rectangle 6">
            <a:extLst>
              <a:ext uri="{FF2B5EF4-FFF2-40B4-BE49-F238E27FC236}">
                <a16:creationId xmlns:a16="http://schemas.microsoft.com/office/drawing/2014/main" id="{4F4785E2-2F63-644D-9441-DA06519158F9}"/>
              </a:ext>
            </a:extLst>
          </p:cNvPr>
          <p:cNvSpPr/>
          <p:nvPr/>
        </p:nvSpPr>
        <p:spPr>
          <a:xfrm>
            <a:off x="12486153" y="6889897"/>
            <a:ext cx="312906" cy="369332"/>
          </a:xfrm>
          <a:prstGeom prst="rect">
            <a:avLst/>
          </a:prstGeom>
        </p:spPr>
        <p:txBody>
          <a:bodyPr wrap="none">
            <a:spAutoFit/>
          </a:bodyPr>
          <a:lstStyle/>
          <a:p>
            <a:r>
              <a:rPr lang="en-OM" dirty="0">
                <a:solidFill>
                  <a:schemeClr val="bg2"/>
                </a:solidFill>
                <a:latin typeface="Century Gothic" panose="020B0502020202020204" pitchFamily="34" charset="0"/>
              </a:rPr>
              <a:t>4</a:t>
            </a:r>
          </a:p>
        </p:txBody>
      </p:sp>
    </p:spTree>
    <p:extLst>
      <p:ext uri="{BB962C8B-B14F-4D97-AF65-F5344CB8AC3E}">
        <p14:creationId xmlns:p14="http://schemas.microsoft.com/office/powerpoint/2010/main" val="1441682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144547"/>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0" y="-76078"/>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Disproving the First Possibility</a:t>
            </a:r>
            <a:endParaRPr sz="3600">
              <a:solidFill>
                <a:srgbClr val="F2A956"/>
              </a:solidFill>
              <a:latin typeface="Panefresco"/>
              <a:ea typeface="+mn-ea"/>
              <a:cs typeface="Panefresco"/>
            </a:endParaRPr>
          </a:p>
        </p:txBody>
      </p:sp>
      <p:sp>
        <p:nvSpPr>
          <p:cNvPr id="10" name="title copy"/>
          <p:cNvSpPr/>
          <p:nvPr/>
        </p:nvSpPr>
        <p:spPr>
          <a:xfrm>
            <a:off x="124564" y="365173"/>
            <a:ext cx="7123196" cy="7019999"/>
          </a:xfrm>
          <a:prstGeom prst="rect">
            <a:avLst/>
          </a:prstGeom>
        </p:spPr>
        <p:txBody>
          <a:bodyPr spcFirstLastPara="1" lIns="95250" tIns="128588" rIns="95250" bIns="0" anchor="t"/>
          <a:lstStyle/>
          <a:p>
            <a:pPr marL="342900" indent="-342900" algn="just" hangingPunct="0">
              <a:spcBef>
                <a:spcPts val="1200"/>
              </a:spcBef>
              <a:buFont typeface="Wingdings" pitchFamily="2" charset="2"/>
              <a:buChar char="§"/>
            </a:pPr>
            <a:r>
              <a:rPr lang="en-US" sz="2000" dirty="0">
                <a:solidFill>
                  <a:srgbClr val="FF0000"/>
                </a:solidFill>
                <a:latin typeface="Lato"/>
                <a:cs typeface="Lato"/>
              </a:rPr>
              <a:t>The first possibility: Each natural phenomenon in the universe is caused by (or an effect of) all the assumed gods</a:t>
            </a:r>
          </a:p>
          <a:p>
            <a:pPr marL="342900" indent="-342900" algn="just" hangingPunct="0">
              <a:spcBef>
                <a:spcPts val="1200"/>
              </a:spcBef>
              <a:buFont typeface="Wingdings" pitchFamily="2" charset="2"/>
              <a:buChar char="§"/>
            </a:pPr>
            <a:r>
              <a:rPr lang="en-US" sz="2000" dirty="0">
                <a:solidFill>
                  <a:srgbClr val="132B54"/>
                </a:solidFill>
                <a:latin typeface="Lato"/>
                <a:cs typeface="Lato"/>
              </a:rPr>
              <a:t>We have established in the previous talk the complete dependence of an effect to its first cause using an example of imagination of a flower in our minds, which is actualized (created) by the will of our souls; Its existence is sustained in our minds as long as we pay attention to it; It ceases to exist as soon as we shift our attention elsewhere</a:t>
            </a:r>
          </a:p>
          <a:p>
            <a:pPr marL="342900" indent="-342900" algn="just" hangingPunct="0">
              <a:spcBef>
                <a:spcPts val="1200"/>
              </a:spcBef>
              <a:buFont typeface="Wingdings" pitchFamily="2" charset="2"/>
              <a:buChar char="§"/>
            </a:pPr>
            <a:r>
              <a:rPr lang="en-US" sz="2000" dirty="0">
                <a:solidFill>
                  <a:srgbClr val="132B54"/>
                </a:solidFill>
                <a:latin typeface="Lato"/>
                <a:cs typeface="Lato"/>
              </a:rPr>
              <a:t>Therefore, if two or more gods are assumed to create a particular existent,  it would imply that each of the assumed gods would externalize a separate occurrence of the same existent, resulting in multiple occurrences (or copies) of the same object, whereas in reality it is not the case, there is only one occurrence of each object</a:t>
            </a:r>
          </a:p>
          <a:p>
            <a:pPr marL="342900" indent="-342900" algn="just" hangingPunct="0">
              <a:spcBef>
                <a:spcPts val="1200"/>
              </a:spcBef>
              <a:buFont typeface="Wingdings" pitchFamily="2" charset="2"/>
              <a:buChar char="§"/>
            </a:pPr>
            <a:r>
              <a:rPr lang="en-US" sz="2000" dirty="0">
                <a:solidFill>
                  <a:srgbClr val="132B54"/>
                </a:solidFill>
                <a:latin typeface="Lato"/>
                <a:cs typeface="Lato"/>
              </a:rPr>
              <a:t>For example, if three gods are assumed to have created an individual e.g. Charlie Chaplin, it would imply that each of the assumed gods would externalize a separate occurrence (or copy) of Charlie Chaplin, resulting in three similar versions of Charlie Chaplin </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grpSp>
        <p:nvGrpSpPr>
          <p:cNvPr id="4" name="Group 3">
            <a:extLst>
              <a:ext uri="{FF2B5EF4-FFF2-40B4-BE49-F238E27FC236}">
                <a16:creationId xmlns:a16="http://schemas.microsoft.com/office/drawing/2014/main" id="{0A878749-0B9F-7D44-BED3-CC7955F62A22}"/>
              </a:ext>
            </a:extLst>
          </p:cNvPr>
          <p:cNvGrpSpPr/>
          <p:nvPr/>
        </p:nvGrpSpPr>
        <p:grpSpPr>
          <a:xfrm>
            <a:off x="8121720" y="2092630"/>
            <a:ext cx="4082084" cy="3336701"/>
            <a:chOff x="8044783" y="2131738"/>
            <a:chExt cx="4082084" cy="3336701"/>
          </a:xfrm>
        </p:grpSpPr>
        <p:pic>
          <p:nvPicPr>
            <p:cNvPr id="5" name="Picture 4" descr="A person standing posing for the camera&#10;&#10;Description automatically generated">
              <a:extLst>
                <a:ext uri="{FF2B5EF4-FFF2-40B4-BE49-F238E27FC236}">
                  <a16:creationId xmlns:a16="http://schemas.microsoft.com/office/drawing/2014/main" id="{2991DBB6-7E85-CD4F-B667-D10EE2A3E5FE}"/>
                </a:ext>
              </a:extLst>
            </p:cNvPr>
            <p:cNvPicPr>
              <a:picLocks noChangeAspect="1"/>
            </p:cNvPicPr>
            <p:nvPr/>
          </p:nvPicPr>
          <p:blipFill rotWithShape="1">
            <a:blip r:embed="rId5">
              <a:alphaModFix/>
              <a:duotone>
                <a:prstClr val="black"/>
                <a:schemeClr val="accent2">
                  <a:tint val="45000"/>
                  <a:satMod val="400000"/>
                </a:schemeClr>
              </a:duotone>
              <a:extLst>
                <a:ext uri="{28A0092B-C50C-407E-A947-70E740481C1C}">
                  <a14:useLocalDpi xmlns:a14="http://schemas.microsoft.com/office/drawing/2010/main" val="0"/>
                </a:ext>
              </a:extLst>
            </a:blip>
            <a:srcRect l="19426" r="4941"/>
            <a:stretch/>
          </p:blipFill>
          <p:spPr>
            <a:xfrm>
              <a:off x="8044783" y="2158409"/>
              <a:ext cx="1345420" cy="3310030"/>
            </a:xfrm>
            <a:prstGeom prst="rect">
              <a:avLst/>
            </a:prstGeom>
          </p:spPr>
        </p:pic>
        <p:pic>
          <p:nvPicPr>
            <p:cNvPr id="9" name="Picture 8" descr="A person standing posing for the camera&#10;&#10;Description automatically generated">
              <a:extLst>
                <a:ext uri="{FF2B5EF4-FFF2-40B4-BE49-F238E27FC236}">
                  <a16:creationId xmlns:a16="http://schemas.microsoft.com/office/drawing/2014/main" id="{9891F6EB-3A1F-F847-85B9-B2636FFC8C68}"/>
                </a:ext>
              </a:extLst>
            </p:cNvPr>
            <p:cNvPicPr>
              <a:picLocks noChangeAspect="1"/>
            </p:cNvPicPr>
            <p:nvPr/>
          </p:nvPicPr>
          <p:blipFill rotWithShape="1">
            <a:blip r:embed="rId5">
              <a:alphaModFix/>
              <a:duotone>
                <a:prstClr val="black"/>
                <a:schemeClr val="accent1">
                  <a:tint val="45000"/>
                  <a:satMod val="400000"/>
                </a:schemeClr>
              </a:duotone>
              <a:extLst>
                <a:ext uri="{28A0092B-C50C-407E-A947-70E740481C1C}">
                  <a14:useLocalDpi xmlns:a14="http://schemas.microsoft.com/office/drawing/2010/main" val="0"/>
                </a:ext>
              </a:extLst>
            </a:blip>
            <a:srcRect l="19426" r="4941"/>
            <a:stretch/>
          </p:blipFill>
          <p:spPr>
            <a:xfrm>
              <a:off x="9390203" y="2145073"/>
              <a:ext cx="1345420" cy="3310030"/>
            </a:xfrm>
            <a:prstGeom prst="rect">
              <a:avLst/>
            </a:prstGeom>
          </p:spPr>
        </p:pic>
        <p:pic>
          <p:nvPicPr>
            <p:cNvPr id="11" name="Picture 10" descr="A person standing posing for the camera&#10;&#10;Description automatically generated">
              <a:extLst>
                <a:ext uri="{FF2B5EF4-FFF2-40B4-BE49-F238E27FC236}">
                  <a16:creationId xmlns:a16="http://schemas.microsoft.com/office/drawing/2014/main" id="{3437FD43-CD3E-3344-8158-80344447B730}"/>
                </a:ext>
              </a:extLst>
            </p:cNvPr>
            <p:cNvPicPr>
              <a:picLocks noChangeAspect="1"/>
            </p:cNvPicPr>
            <p:nvPr/>
          </p:nvPicPr>
          <p:blipFill rotWithShape="1">
            <a:blip r:embed="rId5">
              <a:alphaModFix/>
              <a:duotone>
                <a:prstClr val="black"/>
                <a:schemeClr val="accent6">
                  <a:tint val="45000"/>
                  <a:satMod val="400000"/>
                </a:schemeClr>
              </a:duotone>
              <a:extLst>
                <a:ext uri="{28A0092B-C50C-407E-A947-70E740481C1C}">
                  <a14:useLocalDpi xmlns:a14="http://schemas.microsoft.com/office/drawing/2010/main" val="0"/>
                </a:ext>
              </a:extLst>
            </a:blip>
            <a:srcRect l="19426" r="4941"/>
            <a:stretch/>
          </p:blipFill>
          <p:spPr>
            <a:xfrm>
              <a:off x="10735623" y="2131738"/>
              <a:ext cx="1391244" cy="3323365"/>
            </a:xfrm>
            <a:prstGeom prst="rect">
              <a:avLst/>
            </a:prstGeom>
          </p:spPr>
        </p:pic>
      </p:grpSp>
      <p:sp>
        <p:nvSpPr>
          <p:cNvPr id="6" name="Rectangle 5">
            <a:extLst>
              <a:ext uri="{FF2B5EF4-FFF2-40B4-BE49-F238E27FC236}">
                <a16:creationId xmlns:a16="http://schemas.microsoft.com/office/drawing/2014/main" id="{4959BFB5-8BBE-B547-89D6-FA6FE05DC5BB}"/>
              </a:ext>
            </a:extLst>
          </p:cNvPr>
          <p:cNvSpPr/>
          <p:nvPr/>
        </p:nvSpPr>
        <p:spPr>
          <a:xfrm>
            <a:off x="12625701" y="6945868"/>
            <a:ext cx="312906" cy="369332"/>
          </a:xfrm>
          <a:prstGeom prst="rect">
            <a:avLst/>
          </a:prstGeom>
        </p:spPr>
        <p:txBody>
          <a:bodyPr wrap="none">
            <a:spAutoFit/>
          </a:bodyPr>
          <a:lstStyle/>
          <a:p>
            <a:r>
              <a:rPr lang="en-OM" dirty="0">
                <a:solidFill>
                  <a:schemeClr val="bg2"/>
                </a:solidFill>
                <a:latin typeface="Century Gothic" panose="020B0502020202020204" pitchFamily="34" charset="0"/>
              </a:rPr>
              <a:t>5</a:t>
            </a:r>
          </a:p>
        </p:txBody>
      </p:sp>
    </p:spTree>
    <p:extLst>
      <p:ext uri="{BB962C8B-B14F-4D97-AF65-F5344CB8AC3E}">
        <p14:creationId xmlns:p14="http://schemas.microsoft.com/office/powerpoint/2010/main" val="4932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0" y="-76078"/>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Disproving the Second Possibility</a:t>
            </a:r>
            <a:endParaRPr sz="3600">
              <a:solidFill>
                <a:srgbClr val="F2A956"/>
              </a:solidFill>
              <a:latin typeface="Panefresco"/>
              <a:ea typeface="+mn-ea"/>
              <a:cs typeface="Panefresco"/>
            </a:endParaRPr>
          </a:p>
        </p:txBody>
      </p:sp>
      <p:sp>
        <p:nvSpPr>
          <p:cNvPr id="10" name="title copy"/>
          <p:cNvSpPr/>
          <p:nvPr/>
        </p:nvSpPr>
        <p:spPr>
          <a:xfrm>
            <a:off x="212641" y="401058"/>
            <a:ext cx="6874068" cy="6791617"/>
          </a:xfrm>
          <a:prstGeom prst="rect">
            <a:avLst/>
          </a:prstGeom>
        </p:spPr>
        <p:txBody>
          <a:bodyPr spcFirstLastPara="1" lIns="95250" tIns="128588" rIns="95250" bIns="0" anchor="t"/>
          <a:lstStyle/>
          <a:p>
            <a:pPr marL="342900" indent="-342900" algn="just" hangingPunct="0">
              <a:spcBef>
                <a:spcPts val="1200"/>
              </a:spcBef>
              <a:buFont typeface="Wingdings" pitchFamily="2" charset="2"/>
              <a:buChar char="§"/>
            </a:pPr>
            <a:r>
              <a:rPr lang="en-US" sz="2000" dirty="0">
                <a:solidFill>
                  <a:srgbClr val="FF0000"/>
                </a:solidFill>
                <a:latin typeface="Lato"/>
                <a:cs typeface="Lato"/>
              </a:rPr>
              <a:t>The second possibility: Each natural phenomenon or a group of natural phenomena in the universe is caused by (or an effect of) of a particular god among the assumed gods </a:t>
            </a:r>
            <a:endParaRPr lang="en-US" sz="2000" dirty="0">
              <a:solidFill>
                <a:srgbClr val="132B54"/>
              </a:solidFill>
              <a:latin typeface="Lato"/>
              <a:cs typeface="Lato"/>
            </a:endParaRPr>
          </a:p>
          <a:p>
            <a:pPr marL="342900" indent="-342900" algn="just" hangingPunct="0">
              <a:spcBef>
                <a:spcPts val="1200"/>
              </a:spcBef>
              <a:buFont typeface="Wingdings" pitchFamily="2" charset="2"/>
              <a:buChar char="§"/>
            </a:pPr>
            <a:r>
              <a:rPr lang="en-US" sz="2000" dirty="0">
                <a:solidFill>
                  <a:srgbClr val="132B54"/>
                </a:solidFill>
                <a:latin typeface="Lato"/>
                <a:cs typeface="Lato"/>
              </a:rPr>
              <a:t>The assumption of having more than one god demands a universe that has a HETEROGENEOUS ORDER with natural events or phenomena unconnected, unrelated and independent from each other</a:t>
            </a:r>
          </a:p>
          <a:p>
            <a:pPr marL="342900" indent="-342900" algn="just" hangingPunct="0">
              <a:spcBef>
                <a:spcPts val="1200"/>
              </a:spcBef>
              <a:buFont typeface="Wingdings" pitchFamily="2" charset="2"/>
              <a:buChar char="§"/>
            </a:pPr>
            <a:r>
              <a:rPr lang="en-US" sz="2000" dirty="0">
                <a:solidFill>
                  <a:srgbClr val="132B54"/>
                </a:solidFill>
                <a:latin typeface="Lato"/>
                <a:cs typeface="Lato"/>
              </a:rPr>
              <a:t>In reality, the universe displays a HOMOGENEOUS ORDER such that no event or phenomenon is “unique” and “independent” of other events or phenomena; Everything in the universe is interconnected, interrelated and interdependent; This relationship pervades all the constituting parts of the universe, bringing about a comprehensive and all-encompassing organic unity</a:t>
            </a:r>
          </a:p>
          <a:p>
            <a:pPr marL="342900" indent="-342900" algn="just" hangingPunct="0">
              <a:spcBef>
                <a:spcPts val="1200"/>
              </a:spcBef>
              <a:buFont typeface="Wingdings" pitchFamily="2" charset="2"/>
              <a:buChar char="§"/>
            </a:pPr>
            <a:r>
              <a:rPr lang="en-US" sz="2000" dirty="0">
                <a:solidFill>
                  <a:srgbClr val="132B54"/>
                </a:solidFill>
                <a:latin typeface="Lato"/>
                <a:cs typeface="Lato"/>
              </a:rPr>
              <a:t>Past events are linked to the present events, and present events create grounds for future events; Even events which are coexisting parallel to each other, they still share some connection</a:t>
            </a: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grpSp>
        <p:nvGrpSpPr>
          <p:cNvPr id="20" name="Group 19">
            <a:extLst>
              <a:ext uri="{FF2B5EF4-FFF2-40B4-BE49-F238E27FC236}">
                <a16:creationId xmlns:a16="http://schemas.microsoft.com/office/drawing/2014/main" id="{36528321-E1D9-3D44-9BA4-2C1C803A1C73}"/>
              </a:ext>
            </a:extLst>
          </p:cNvPr>
          <p:cNvGrpSpPr/>
          <p:nvPr/>
        </p:nvGrpSpPr>
        <p:grpSpPr>
          <a:xfrm>
            <a:off x="8214192" y="847190"/>
            <a:ext cx="3897139" cy="5614713"/>
            <a:chOff x="8186457" y="806424"/>
            <a:chExt cx="3952609" cy="5913146"/>
          </a:xfrm>
        </p:grpSpPr>
        <p:pic>
          <p:nvPicPr>
            <p:cNvPr id="5" name="Picture 4" descr="A tree in the sky&#10;&#10;Description automatically generated">
              <a:extLst>
                <a:ext uri="{FF2B5EF4-FFF2-40B4-BE49-F238E27FC236}">
                  <a16:creationId xmlns:a16="http://schemas.microsoft.com/office/drawing/2014/main" id="{015989F3-34A8-5145-9D96-0571F77CF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6457" y="806424"/>
              <a:ext cx="3952609" cy="2958162"/>
            </a:xfrm>
            <a:prstGeom prst="rect">
              <a:avLst/>
            </a:prstGeom>
          </p:spPr>
        </p:pic>
        <p:pic>
          <p:nvPicPr>
            <p:cNvPr id="7" name="Picture 6" descr="Fireworks in the sky&#10;&#10;Description automatically generated">
              <a:extLst>
                <a:ext uri="{FF2B5EF4-FFF2-40B4-BE49-F238E27FC236}">
                  <a16:creationId xmlns:a16="http://schemas.microsoft.com/office/drawing/2014/main" id="{0D49E559-E510-FC4D-8F5C-3DCEFBF6E5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6457" y="3764586"/>
              <a:ext cx="3952608" cy="2954984"/>
            </a:xfrm>
            <a:prstGeom prst="rect">
              <a:avLst/>
            </a:prstGeom>
          </p:spPr>
        </p:pic>
      </p:grpSp>
      <p:sp>
        <p:nvSpPr>
          <p:cNvPr id="4" name="Rectangle 3">
            <a:extLst>
              <a:ext uri="{FF2B5EF4-FFF2-40B4-BE49-F238E27FC236}">
                <a16:creationId xmlns:a16="http://schemas.microsoft.com/office/drawing/2014/main" id="{05EA1935-B17C-1347-AA0C-7451DB5454BF}"/>
              </a:ext>
            </a:extLst>
          </p:cNvPr>
          <p:cNvSpPr/>
          <p:nvPr/>
        </p:nvSpPr>
        <p:spPr>
          <a:xfrm>
            <a:off x="12642056" y="6823343"/>
            <a:ext cx="312906" cy="369332"/>
          </a:xfrm>
          <a:prstGeom prst="rect">
            <a:avLst/>
          </a:prstGeom>
        </p:spPr>
        <p:txBody>
          <a:bodyPr wrap="none">
            <a:spAutoFit/>
          </a:bodyPr>
          <a:lstStyle/>
          <a:p>
            <a:r>
              <a:rPr lang="en-OM" dirty="0">
                <a:solidFill>
                  <a:schemeClr val="bg2"/>
                </a:solidFill>
                <a:latin typeface="Century Gothic" panose="020B0502020202020204" pitchFamily="34" charset="0"/>
              </a:rPr>
              <a:t>6</a:t>
            </a:r>
          </a:p>
        </p:txBody>
      </p:sp>
    </p:spTree>
    <p:extLst>
      <p:ext uri="{BB962C8B-B14F-4D97-AF65-F5344CB8AC3E}">
        <p14:creationId xmlns:p14="http://schemas.microsoft.com/office/powerpoint/2010/main" val="188583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2"/>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7372323" y="-76078"/>
            <a:ext cx="5715163" cy="7461250"/>
          </a:xfrm>
          <a:prstGeom prst="rect">
            <a:avLst/>
          </a:prstGeom>
        </p:spPr>
      </p:pic>
      <p:pic>
        <p:nvPicPr>
          <p:cNvPr id="3" name="Shape-1"/>
          <p:cNvPicPr/>
          <p:nvPr/>
        </p:nvPicPr>
        <p:blipFill rotWithShape="1">
          <a:blip r:embed="rId4"/>
          <a:stretch>
            <a:fillRect/>
          </a:stretch>
        </p:blipFill>
        <p:spPr>
          <a:xfrm>
            <a:off x="7858125" y="514350"/>
            <a:ext cx="4609274" cy="6283171"/>
          </a:xfrm>
          <a:prstGeom prst="rect">
            <a:avLst/>
          </a:prstGeom>
        </p:spPr>
      </p:pic>
      <p:sp>
        <p:nvSpPr>
          <p:cNvPr id="8" name="title copy"/>
          <p:cNvSpPr/>
          <p:nvPr/>
        </p:nvSpPr>
        <p:spPr>
          <a:xfrm>
            <a:off x="0" y="-76078"/>
            <a:ext cx="7372323" cy="882502"/>
          </a:xfrm>
          <a:prstGeom prst="rect">
            <a:avLst/>
          </a:prstGeom>
        </p:spPr>
        <p:txBody>
          <a:bodyPr spcFirstLastPara="1" lIns="95250" tIns="128588" rIns="95250" bIns="0" anchor="t"/>
          <a:lstStyle/>
          <a:p>
            <a:pPr algn="ctr" hangingPunct="0">
              <a:lnSpc>
                <a:spcPct val="91667"/>
              </a:lnSpc>
              <a:spcBef>
                <a:spcPct val="3333"/>
              </a:spcBef>
            </a:pPr>
            <a:r>
              <a:rPr lang="en-US" sz="3600">
                <a:solidFill>
                  <a:srgbClr val="F2A956"/>
                </a:solidFill>
                <a:latin typeface="Panefresco"/>
                <a:ea typeface="+mn-ea"/>
                <a:cs typeface="Panefresco"/>
              </a:rPr>
              <a:t>Disproving the Third Possibility</a:t>
            </a:r>
            <a:endParaRPr sz="3600">
              <a:solidFill>
                <a:srgbClr val="F2A956"/>
              </a:solidFill>
              <a:latin typeface="Panefresco"/>
              <a:ea typeface="+mn-ea"/>
              <a:cs typeface="Panefresco"/>
            </a:endParaRPr>
          </a:p>
        </p:txBody>
      </p:sp>
      <p:sp>
        <p:nvSpPr>
          <p:cNvPr id="10" name="title copy"/>
          <p:cNvSpPr/>
          <p:nvPr/>
        </p:nvSpPr>
        <p:spPr>
          <a:xfrm>
            <a:off x="212641" y="331086"/>
            <a:ext cx="6874068" cy="7054086"/>
          </a:xfrm>
          <a:prstGeom prst="rect">
            <a:avLst/>
          </a:prstGeom>
        </p:spPr>
        <p:txBody>
          <a:bodyPr spcFirstLastPara="1" lIns="95250" tIns="128588" rIns="95250" bIns="0" anchor="t"/>
          <a:lstStyle/>
          <a:p>
            <a:pPr marL="342900" indent="-342900" algn="just" hangingPunct="0">
              <a:spcBef>
                <a:spcPts val="900"/>
              </a:spcBef>
              <a:buFont typeface="Wingdings" pitchFamily="2" charset="2"/>
              <a:buChar char="§"/>
            </a:pPr>
            <a:r>
              <a:rPr lang="en-US" sz="2000" dirty="0">
                <a:solidFill>
                  <a:srgbClr val="FF0000"/>
                </a:solidFill>
                <a:latin typeface="Lato"/>
                <a:cs typeface="Lato"/>
              </a:rPr>
              <a:t>The third possibility: all the natural phenomena in the universe are caused by (or an effect of) of one of the assumed gods, and the other gods are acting as the administrators of the universe</a:t>
            </a:r>
            <a:endParaRPr lang="en-US" sz="2000" dirty="0">
              <a:solidFill>
                <a:srgbClr val="132B54"/>
              </a:solidFill>
              <a:latin typeface="Lato"/>
              <a:cs typeface="Lato"/>
            </a:endParaRPr>
          </a:p>
          <a:p>
            <a:pPr marL="342900" indent="-342900" algn="just" hangingPunct="0">
              <a:spcBef>
                <a:spcPts val="900"/>
              </a:spcBef>
              <a:buFont typeface="Wingdings" pitchFamily="2" charset="2"/>
              <a:buChar char="§"/>
            </a:pPr>
            <a:r>
              <a:rPr lang="en-US" sz="2000" dirty="0">
                <a:solidFill>
                  <a:srgbClr val="132B54"/>
                </a:solidFill>
                <a:latin typeface="Lato"/>
                <a:cs typeface="Lato"/>
              </a:rPr>
              <a:t>It is not possible to have this kind of arrangement, because CREATION and SUSTENANCE are the same act by the same agent; The one who creates or gives existence (CREATOR) is the same one who sustains that existence (LORD); No independent existent has the means to intervene to an effect, unless if granted authority by the </a:t>
            </a:r>
            <a:r>
              <a:rPr lang="en-US" sz="2000" dirty="0">
                <a:latin typeface="Lato"/>
                <a:cs typeface="Lato"/>
              </a:rPr>
              <a:t>CREATOR/LORD</a:t>
            </a:r>
            <a:endParaRPr lang="en-US" sz="2000" dirty="0">
              <a:solidFill>
                <a:srgbClr val="132B54"/>
              </a:solidFill>
              <a:latin typeface="Lato"/>
              <a:cs typeface="Lato"/>
            </a:endParaRPr>
          </a:p>
          <a:p>
            <a:pPr marL="342900" indent="-342900" algn="just" hangingPunct="0">
              <a:spcBef>
                <a:spcPts val="900"/>
              </a:spcBef>
              <a:buFont typeface="Wingdings" pitchFamily="2" charset="2"/>
              <a:buChar char="§"/>
            </a:pPr>
            <a:r>
              <a:rPr lang="en-US" sz="2000" dirty="0">
                <a:solidFill>
                  <a:srgbClr val="132B54"/>
                </a:solidFill>
                <a:latin typeface="Lato"/>
                <a:cs typeface="Lato"/>
              </a:rPr>
              <a:t>Therefore, none of the gods who are assumed to have administrative role can be considered as LORD, because the true meaning of a LORD is the one who can freely and independently intervene in the creature’s existence and sustenance</a:t>
            </a:r>
          </a:p>
          <a:p>
            <a:pPr marL="342900" indent="-342900" algn="just" hangingPunct="0">
              <a:spcBef>
                <a:spcPts val="900"/>
              </a:spcBef>
              <a:buFont typeface="Wingdings" pitchFamily="2" charset="2"/>
              <a:buChar char="§"/>
            </a:pPr>
            <a:r>
              <a:rPr lang="en-US" sz="2000" dirty="0">
                <a:solidFill>
                  <a:srgbClr val="132B54"/>
                </a:solidFill>
                <a:latin typeface="Lato"/>
                <a:cs typeface="Lato"/>
              </a:rPr>
              <a:t>Although the Creator may bestow special powers to His creations as in the case of Prophet Issa (AS) who brought to life dead persons, but his action is not considered as independent intervention, because God sanctioned it</a:t>
            </a:r>
          </a:p>
          <a:p>
            <a:pPr marL="342900" indent="-342900" algn="just" hangingPunct="0">
              <a:spcBef>
                <a:spcPts val="12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a:p>
            <a:pPr marL="342900" indent="-342900" algn="just" hangingPunct="0">
              <a:spcBef>
                <a:spcPts val="1800"/>
              </a:spcBef>
              <a:buFont typeface="Wingdings" pitchFamily="2" charset="2"/>
              <a:buChar char="§"/>
            </a:pPr>
            <a:endParaRPr lang="en-US" sz="2000" dirty="0">
              <a:solidFill>
                <a:srgbClr val="132B54"/>
              </a:solidFill>
              <a:latin typeface="Lato"/>
              <a:cs typeface="Lato"/>
            </a:endParaRPr>
          </a:p>
        </p:txBody>
      </p:sp>
      <p:sp>
        <p:nvSpPr>
          <p:cNvPr id="4" name="Rectangle 3">
            <a:extLst>
              <a:ext uri="{FF2B5EF4-FFF2-40B4-BE49-F238E27FC236}">
                <a16:creationId xmlns:a16="http://schemas.microsoft.com/office/drawing/2014/main" id="{1AA48D3B-D684-B642-B760-9C0195723778}"/>
              </a:ext>
            </a:extLst>
          </p:cNvPr>
          <p:cNvSpPr/>
          <p:nvPr/>
        </p:nvSpPr>
        <p:spPr>
          <a:xfrm>
            <a:off x="8120128" y="722975"/>
            <a:ext cx="4085267" cy="5863144"/>
          </a:xfrm>
          <a:prstGeom prst="rect">
            <a:avLst/>
          </a:prstGeom>
        </p:spPr>
        <p:txBody>
          <a:bodyPr wrap="square">
            <a:spAutoFit/>
          </a:bodyPr>
          <a:lstStyle/>
          <a:p>
            <a:pPr marL="342900" indent="-342900" algn="just" hangingPunct="0">
              <a:lnSpc>
                <a:spcPct val="100000"/>
              </a:lnSpc>
              <a:spcBef>
                <a:spcPts val="1800"/>
              </a:spcBef>
              <a:buClr>
                <a:schemeClr val="accent4"/>
              </a:buClr>
              <a:buFont typeface="Wingdings" pitchFamily="2" charset="2"/>
              <a:buChar char="§"/>
            </a:pPr>
            <a:r>
              <a:rPr lang="en-US">
                <a:solidFill>
                  <a:schemeClr val="bg2"/>
                </a:solidFill>
                <a:latin typeface="Lato"/>
                <a:cs typeface="Lato"/>
              </a:rPr>
              <a:t>The Oneness of God is not arithmetical so to speak, which means that we can not even talk about another god or two gods or multiple gods, without being ABSURD, not only in theological terms, but also through reason as we truly try to understand the real meaning of the Absolute Being</a:t>
            </a:r>
          </a:p>
          <a:p>
            <a:pPr marL="342900" indent="-342900" algn="just" hangingPunct="0">
              <a:lnSpc>
                <a:spcPct val="100000"/>
              </a:lnSpc>
              <a:spcBef>
                <a:spcPts val="1800"/>
              </a:spcBef>
              <a:buClr>
                <a:schemeClr val="accent4"/>
              </a:buClr>
              <a:buFont typeface="Wingdings" pitchFamily="2" charset="2"/>
              <a:buChar char="§"/>
            </a:pPr>
            <a:r>
              <a:rPr lang="en-US">
                <a:solidFill>
                  <a:schemeClr val="bg2"/>
                </a:solidFill>
                <a:latin typeface="Lato"/>
                <a:cs typeface="Lato"/>
              </a:rPr>
              <a:t>An example to drive home this non-arithmetical understanding of </a:t>
            </a:r>
            <a:r>
              <a:rPr lang="en-US" i="1">
                <a:solidFill>
                  <a:schemeClr val="bg2"/>
                </a:solidFill>
                <a:latin typeface="Lato"/>
                <a:cs typeface="Lato"/>
              </a:rPr>
              <a:t>Tawhid</a:t>
            </a:r>
            <a:r>
              <a:rPr lang="en-US">
                <a:solidFill>
                  <a:schemeClr val="bg2"/>
                </a:solidFill>
                <a:latin typeface="Lato"/>
                <a:cs typeface="Lato"/>
              </a:rPr>
              <a:t>, if you think of the concept of “whiteness” in color – just pure whiteness as such – not whiteness as in white mixed with other sheds or some percentage of white or as in a white car or white paper or white cloth, just pure “whiteness” as such, then there is only ONE and UNIQUE such concept existing </a:t>
            </a:r>
          </a:p>
        </p:txBody>
      </p:sp>
      <p:sp>
        <p:nvSpPr>
          <p:cNvPr id="5" name="Rectangle 4">
            <a:extLst>
              <a:ext uri="{FF2B5EF4-FFF2-40B4-BE49-F238E27FC236}">
                <a16:creationId xmlns:a16="http://schemas.microsoft.com/office/drawing/2014/main" id="{8AB0D97C-9D35-FB40-B495-9245901A8A8D}"/>
              </a:ext>
            </a:extLst>
          </p:cNvPr>
          <p:cNvSpPr/>
          <p:nvPr/>
        </p:nvSpPr>
        <p:spPr>
          <a:xfrm>
            <a:off x="12596560" y="6797521"/>
            <a:ext cx="312906" cy="369332"/>
          </a:xfrm>
          <a:prstGeom prst="rect">
            <a:avLst/>
          </a:prstGeom>
        </p:spPr>
        <p:txBody>
          <a:bodyPr wrap="none">
            <a:spAutoFit/>
          </a:bodyPr>
          <a:lstStyle/>
          <a:p>
            <a:r>
              <a:rPr lang="en-OM" dirty="0">
                <a:solidFill>
                  <a:schemeClr val="bg2"/>
                </a:solidFill>
                <a:latin typeface="Century Gothic" panose="020B0502020202020204" pitchFamily="34" charset="0"/>
              </a:rPr>
              <a:t>7</a:t>
            </a:r>
          </a:p>
        </p:txBody>
      </p:sp>
    </p:spTree>
    <p:extLst>
      <p:ext uri="{BB962C8B-B14F-4D97-AF65-F5344CB8AC3E}">
        <p14:creationId xmlns:p14="http://schemas.microsoft.com/office/powerpoint/2010/main" val="230652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rcRect l="363" t="15611" r="363" b="546"/>
          <a:stretch>
            <a:fillRect/>
          </a:stretch>
        </a:blipFill>
        <a:effectLst/>
      </p:bgPr>
    </p:bg>
    <p:spTree>
      <p:nvGrpSpPr>
        <p:cNvPr id="1" name="slide 3"/>
        <p:cNvGrpSpPr/>
        <p:nvPr/>
      </p:nvGrpSpPr>
      <p:grpSpPr>
        <a:xfrm>
          <a:off x="0" y="0"/>
          <a:ext cx="0" cy="0"/>
          <a:chOff x="0" y="0"/>
          <a:chExt cx="0" cy="0"/>
        </a:xfrm>
      </p:grpSpPr>
      <p:sp>
        <p:nvSpPr>
          <p:cNvPr id="2" name="title copy"/>
          <p:cNvSpPr/>
          <p:nvPr/>
        </p:nvSpPr>
        <p:spPr>
          <a:xfrm>
            <a:off x="1042224" y="1299177"/>
            <a:ext cx="4244827" cy="752475"/>
          </a:xfrm>
          <a:prstGeom prst="rect">
            <a:avLst/>
          </a:prstGeom>
        </p:spPr>
        <p:txBody>
          <a:bodyPr spcFirstLastPara="1" lIns="0" tIns="0" rIns="0" bIns="0" anchor="t"/>
          <a:lstStyle/>
          <a:p>
            <a:pPr algn="l" hangingPunct="0">
              <a:lnSpc>
                <a:spcPct val="125000"/>
              </a:lnSpc>
            </a:pPr>
            <a:r>
              <a:rPr lang="en-US" sz="2550">
                <a:solidFill>
                  <a:srgbClr val="132B54"/>
                </a:solidFill>
                <a:latin typeface="Lato"/>
                <a:ea typeface="+mn-ea"/>
                <a:cs typeface="Lato"/>
              </a:rPr>
              <a:t>Finding God Through Reason:</a:t>
            </a:r>
          </a:p>
          <a:p>
            <a:pPr algn="l" hangingPunct="0">
              <a:lnSpc>
                <a:spcPct val="125000"/>
              </a:lnSpc>
            </a:pPr>
            <a:r>
              <a:rPr lang="en-US" sz="2000">
                <a:solidFill>
                  <a:srgbClr val="132B54"/>
                </a:solidFill>
                <a:latin typeface="Lato"/>
                <a:cs typeface="Lato"/>
              </a:rPr>
              <a:t>Countering New Atheists’ Narratives</a:t>
            </a:r>
            <a:endParaRPr sz="2000">
              <a:solidFill>
                <a:srgbClr val="132B54"/>
              </a:solidFill>
              <a:latin typeface="Lato"/>
              <a:ea typeface="+mn-ea"/>
              <a:cs typeface="Lato"/>
            </a:endParaRPr>
          </a:p>
        </p:txBody>
      </p:sp>
      <p:pic>
        <p:nvPicPr>
          <p:cNvPr id="3" name="arrow"/>
          <p:cNvPicPr/>
          <p:nvPr/>
        </p:nvPicPr>
        <p:blipFill rotWithShape="1">
          <a:blip r:embed="rId4"/>
          <a:stretch>
            <a:fillRect/>
          </a:stretch>
        </p:blipFill>
        <p:spPr>
          <a:xfrm>
            <a:off x="2104587" y="3429000"/>
            <a:ext cx="942975" cy="723900"/>
          </a:xfrm>
          <a:prstGeom prst="rect">
            <a:avLst/>
          </a:prstGeom>
        </p:spPr>
      </p:pic>
      <p:sp>
        <p:nvSpPr>
          <p:cNvPr id="4" name="title copy"/>
          <p:cNvSpPr/>
          <p:nvPr/>
        </p:nvSpPr>
        <p:spPr>
          <a:xfrm>
            <a:off x="3075253" y="2428875"/>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Lato"/>
                <a:ea typeface="+mn-ea"/>
                <a:cs typeface="Lato"/>
              </a:rPr>
              <a:t>2</a:t>
            </a:r>
          </a:p>
        </p:txBody>
      </p:sp>
      <p:sp>
        <p:nvSpPr>
          <p:cNvPr id="5" name="title copy"/>
          <p:cNvSpPr/>
          <p:nvPr/>
        </p:nvSpPr>
        <p:spPr>
          <a:xfrm>
            <a:off x="5791865" y="2428875"/>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Trebuchet MS"/>
                <a:ea typeface="+mn-ea"/>
                <a:cs typeface="Trebuchet MS"/>
              </a:rPr>
              <a:t>3</a:t>
            </a:r>
          </a:p>
        </p:txBody>
      </p:sp>
      <p:sp>
        <p:nvSpPr>
          <p:cNvPr id="6" name="title copy"/>
          <p:cNvSpPr/>
          <p:nvPr/>
        </p:nvSpPr>
        <p:spPr>
          <a:xfrm>
            <a:off x="393195" y="2428875"/>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Lato"/>
                <a:ea typeface="+mn-ea"/>
                <a:cs typeface="Lato"/>
              </a:rPr>
              <a:t>1</a:t>
            </a:r>
          </a:p>
        </p:txBody>
      </p:sp>
      <p:pic>
        <p:nvPicPr>
          <p:cNvPr id="7" name="arrow"/>
          <p:cNvPicPr/>
          <p:nvPr/>
        </p:nvPicPr>
        <p:blipFill rotWithShape="1">
          <a:blip r:embed="rId4"/>
          <a:stretch>
            <a:fillRect/>
          </a:stretch>
        </p:blipFill>
        <p:spPr>
          <a:xfrm>
            <a:off x="4763761" y="3426209"/>
            <a:ext cx="942975" cy="723900"/>
          </a:xfrm>
          <a:prstGeom prst="rect">
            <a:avLst/>
          </a:prstGeom>
        </p:spPr>
      </p:pic>
      <p:pic>
        <p:nvPicPr>
          <p:cNvPr id="8" name="circle"/>
          <p:cNvPicPr/>
          <p:nvPr/>
        </p:nvPicPr>
        <p:blipFill rotWithShape="1">
          <a:blip r:embed="rId5">
            <a:duotone>
              <a:schemeClr val="accent6">
                <a:shade val="45000"/>
                <a:satMod val="135000"/>
              </a:schemeClr>
              <a:prstClr val="white"/>
            </a:duotone>
          </a:blip>
          <a:stretch>
            <a:fillRect/>
          </a:stretch>
        </p:blipFill>
        <p:spPr>
          <a:xfrm>
            <a:off x="593220" y="3152775"/>
            <a:ext cx="1238250" cy="1238250"/>
          </a:xfrm>
          <a:prstGeom prst="rect">
            <a:avLst/>
          </a:prstGeom>
        </p:spPr>
      </p:pic>
      <p:pic>
        <p:nvPicPr>
          <p:cNvPr id="9" name="circle"/>
          <p:cNvPicPr/>
          <p:nvPr/>
        </p:nvPicPr>
        <p:blipFill rotWithShape="1">
          <a:blip r:embed="rId5">
            <a:duotone>
              <a:schemeClr val="accent6">
                <a:shade val="45000"/>
                <a:satMod val="135000"/>
              </a:schemeClr>
              <a:prstClr val="white"/>
            </a:duotone>
          </a:blip>
          <a:stretch>
            <a:fillRect/>
          </a:stretch>
        </p:blipFill>
        <p:spPr>
          <a:xfrm>
            <a:off x="3281104" y="3163568"/>
            <a:ext cx="1238250" cy="1238250"/>
          </a:xfrm>
          <a:prstGeom prst="rect">
            <a:avLst/>
          </a:prstGeom>
        </p:spPr>
      </p:pic>
      <p:pic>
        <p:nvPicPr>
          <p:cNvPr id="10" name="circle"/>
          <p:cNvPicPr/>
          <p:nvPr/>
        </p:nvPicPr>
        <p:blipFill rotWithShape="1">
          <a:blip r:embed="rId5">
            <a:duotone>
              <a:schemeClr val="accent6">
                <a:shade val="45000"/>
                <a:satMod val="135000"/>
              </a:schemeClr>
              <a:prstClr val="white"/>
            </a:duotone>
          </a:blip>
          <a:stretch>
            <a:fillRect/>
          </a:stretch>
        </p:blipFill>
        <p:spPr>
          <a:xfrm>
            <a:off x="5960714" y="3151703"/>
            <a:ext cx="1238250" cy="1238250"/>
          </a:xfrm>
          <a:prstGeom prst="rect">
            <a:avLst/>
          </a:prstGeom>
        </p:spPr>
      </p:pic>
      <p:sp>
        <p:nvSpPr>
          <p:cNvPr id="14" name="title copy"/>
          <p:cNvSpPr/>
          <p:nvPr/>
        </p:nvSpPr>
        <p:spPr>
          <a:xfrm>
            <a:off x="259057" y="4692982"/>
            <a:ext cx="2483289" cy="421625"/>
          </a:xfrm>
          <a:prstGeom prst="rect">
            <a:avLst/>
          </a:prstGeom>
        </p:spPr>
        <p:txBody>
          <a:bodyPr spcFirstLastPara="1" lIns="0" tIns="0" rIns="0" bIns="0" anchor="t"/>
          <a:lstStyle/>
          <a:p>
            <a:pPr hangingPunct="0">
              <a:lnSpc>
                <a:spcPct val="125000"/>
              </a:lnSpc>
            </a:pPr>
            <a:r>
              <a:rPr lang="en-US" sz="1800" i="1">
                <a:solidFill>
                  <a:srgbClr val="132B54"/>
                </a:solidFill>
                <a:latin typeface="Lato"/>
                <a:ea typeface="+mn-ea"/>
                <a:cs typeface="Lato"/>
              </a:rPr>
              <a:t>The Foundational Belief</a:t>
            </a:r>
            <a:endParaRPr sz="1800" i="1">
              <a:solidFill>
                <a:srgbClr val="132B54"/>
              </a:solidFill>
              <a:latin typeface="Lato"/>
              <a:ea typeface="+mn-ea"/>
              <a:cs typeface="Lato"/>
            </a:endParaRPr>
          </a:p>
        </p:txBody>
      </p:sp>
      <p:sp>
        <p:nvSpPr>
          <p:cNvPr id="15" name="title copy"/>
          <p:cNvSpPr/>
          <p:nvPr/>
        </p:nvSpPr>
        <p:spPr>
          <a:xfrm>
            <a:off x="1042224" y="472619"/>
            <a:ext cx="5524500" cy="752475"/>
          </a:xfrm>
          <a:prstGeom prst="rect">
            <a:avLst/>
          </a:prstGeom>
        </p:spPr>
        <p:txBody>
          <a:bodyPr spcFirstLastPara="1" lIns="0" tIns="0" rIns="0" bIns="0" anchor="t"/>
          <a:lstStyle/>
          <a:p>
            <a:pPr algn="l" hangingPunct="0">
              <a:lnSpc>
                <a:spcPct val="91667"/>
              </a:lnSpc>
              <a:spcBef>
                <a:spcPct val="3333"/>
              </a:spcBef>
            </a:pPr>
            <a:r>
              <a:rPr lang="en-US" sz="5400">
                <a:solidFill>
                  <a:srgbClr val="132B54"/>
                </a:solidFill>
                <a:latin typeface="Panefresco"/>
                <a:ea typeface="+mn-ea"/>
                <a:cs typeface="Panefresco"/>
              </a:rPr>
              <a:t>AGENDA</a:t>
            </a:r>
          </a:p>
        </p:txBody>
      </p:sp>
      <p:sp>
        <p:nvSpPr>
          <p:cNvPr id="16" name="title copy"/>
          <p:cNvSpPr/>
          <p:nvPr/>
        </p:nvSpPr>
        <p:spPr>
          <a:xfrm>
            <a:off x="8504488" y="2438400"/>
            <a:ext cx="1647825" cy="571500"/>
          </a:xfrm>
          <a:prstGeom prst="rect">
            <a:avLst/>
          </a:prstGeom>
        </p:spPr>
        <p:txBody>
          <a:bodyPr spcFirstLastPara="1" lIns="0" tIns="0" rIns="0" bIns="0" anchor="t"/>
          <a:lstStyle/>
          <a:p>
            <a:pPr algn="ctr" hangingPunct="0">
              <a:lnSpc>
                <a:spcPct val="125000"/>
              </a:lnSpc>
            </a:pPr>
            <a:r>
              <a:rPr sz="3000" b="1">
                <a:solidFill>
                  <a:srgbClr val="FFFFFB"/>
                </a:solidFill>
                <a:latin typeface="Trebuchet MS"/>
                <a:ea typeface="+mn-ea"/>
                <a:cs typeface="Trebuchet MS"/>
              </a:rPr>
              <a:t>4</a:t>
            </a:r>
          </a:p>
        </p:txBody>
      </p:sp>
      <p:pic>
        <p:nvPicPr>
          <p:cNvPr id="17" name="arrow"/>
          <p:cNvPicPr/>
          <p:nvPr/>
        </p:nvPicPr>
        <p:blipFill rotWithShape="1">
          <a:blip r:embed="rId4"/>
          <a:stretch>
            <a:fillRect/>
          </a:stretch>
        </p:blipFill>
        <p:spPr>
          <a:xfrm>
            <a:off x="7495847" y="3432023"/>
            <a:ext cx="942975" cy="723900"/>
          </a:xfrm>
          <a:prstGeom prst="rect">
            <a:avLst/>
          </a:prstGeom>
        </p:spPr>
      </p:pic>
      <p:pic>
        <p:nvPicPr>
          <p:cNvPr id="18" name="circle"/>
          <p:cNvPicPr/>
          <p:nvPr/>
        </p:nvPicPr>
        <p:blipFill rotWithShape="1">
          <a:blip r:embed="rId5">
            <a:duotone>
              <a:schemeClr val="accent6">
                <a:shade val="45000"/>
                <a:satMod val="135000"/>
              </a:schemeClr>
              <a:prstClr val="white"/>
            </a:duotone>
          </a:blip>
          <a:stretch>
            <a:fillRect/>
          </a:stretch>
        </p:blipFill>
        <p:spPr>
          <a:xfrm>
            <a:off x="8703435" y="3157517"/>
            <a:ext cx="1238250" cy="1238250"/>
          </a:xfrm>
          <a:prstGeom prst="rect">
            <a:avLst/>
          </a:prstGeom>
        </p:spPr>
      </p:pic>
      <p:sp>
        <p:nvSpPr>
          <p:cNvPr id="20" name="title copy"/>
          <p:cNvSpPr/>
          <p:nvPr/>
        </p:nvSpPr>
        <p:spPr>
          <a:xfrm>
            <a:off x="2803762" y="4688773"/>
            <a:ext cx="2483289" cy="425834"/>
          </a:xfrm>
          <a:prstGeom prst="rect">
            <a:avLst/>
          </a:prstGeom>
        </p:spPr>
        <p:txBody>
          <a:bodyPr spcFirstLastPara="1" lIns="0" tIns="0" rIns="0" bIns="0" anchor="t"/>
          <a:lstStyle/>
          <a:p>
            <a:pPr algn="l" hangingPunct="0">
              <a:lnSpc>
                <a:spcPct val="125000"/>
              </a:lnSpc>
            </a:pPr>
            <a:r>
              <a:rPr lang="en-US" sz="1800" i="1">
                <a:solidFill>
                  <a:srgbClr val="132B54"/>
                </a:solidFill>
                <a:latin typeface="Lato"/>
                <a:ea typeface="+mn-ea"/>
                <a:cs typeface="Lato"/>
              </a:rPr>
              <a:t>Islamic Concept of Fitrah</a:t>
            </a:r>
            <a:endParaRPr sz="1800" i="1">
              <a:solidFill>
                <a:srgbClr val="132B54"/>
              </a:solidFill>
              <a:latin typeface="Lato"/>
              <a:ea typeface="+mn-ea"/>
              <a:cs typeface="Lato"/>
            </a:endParaRPr>
          </a:p>
        </p:txBody>
      </p:sp>
      <p:sp>
        <p:nvSpPr>
          <p:cNvPr id="21" name="title copy"/>
          <p:cNvSpPr/>
          <p:nvPr/>
        </p:nvSpPr>
        <p:spPr>
          <a:xfrm>
            <a:off x="5509263" y="4710002"/>
            <a:ext cx="2100658" cy="485775"/>
          </a:xfrm>
          <a:prstGeom prst="rect">
            <a:avLst/>
          </a:prstGeom>
        </p:spPr>
        <p:txBody>
          <a:bodyPr spcFirstLastPara="1" lIns="0" tIns="0" rIns="0" bIns="0" anchor="t"/>
          <a:lstStyle/>
          <a:p>
            <a:pPr algn="l" hangingPunct="0">
              <a:lnSpc>
                <a:spcPct val="125000"/>
              </a:lnSpc>
            </a:pPr>
            <a:r>
              <a:rPr lang="en-US" sz="1800" i="1">
                <a:solidFill>
                  <a:srgbClr val="132B54"/>
                </a:solidFill>
                <a:latin typeface="Lato"/>
                <a:ea typeface="+mn-ea"/>
                <a:cs typeface="Lato"/>
              </a:rPr>
              <a:t>The Existence of God</a:t>
            </a:r>
            <a:endParaRPr sz="1800" i="1">
              <a:solidFill>
                <a:srgbClr val="132B54"/>
              </a:solidFill>
              <a:latin typeface="Lato"/>
              <a:ea typeface="+mn-ea"/>
              <a:cs typeface="Lato"/>
            </a:endParaRPr>
          </a:p>
        </p:txBody>
      </p:sp>
      <p:sp>
        <p:nvSpPr>
          <p:cNvPr id="22" name="title copy"/>
          <p:cNvSpPr/>
          <p:nvPr/>
        </p:nvSpPr>
        <p:spPr>
          <a:xfrm>
            <a:off x="8219100" y="4695825"/>
            <a:ext cx="1988288" cy="425834"/>
          </a:xfrm>
          <a:prstGeom prst="rect">
            <a:avLst/>
          </a:prstGeom>
        </p:spPr>
        <p:txBody>
          <a:bodyPr spcFirstLastPara="1" lIns="0" tIns="0" rIns="0" bIns="0" anchor="t"/>
          <a:lstStyle/>
          <a:p>
            <a:pPr algn="l" hangingPunct="0">
              <a:lnSpc>
                <a:spcPct val="125000"/>
              </a:lnSpc>
            </a:pPr>
            <a:r>
              <a:rPr lang="en-US" sz="1800" i="1">
                <a:solidFill>
                  <a:srgbClr val="132B54"/>
                </a:solidFill>
                <a:latin typeface="Lato"/>
                <a:ea typeface="+mn-ea"/>
                <a:cs typeface="Lato"/>
              </a:rPr>
              <a:t>The Oneness of God</a:t>
            </a:r>
            <a:endParaRPr sz="1800" i="1">
              <a:solidFill>
                <a:srgbClr val="132B54"/>
              </a:solidFill>
              <a:latin typeface="Lato"/>
              <a:ea typeface="+mn-ea"/>
              <a:cs typeface="Lato"/>
            </a:endParaRPr>
          </a:p>
        </p:txBody>
      </p:sp>
      <p:sp>
        <p:nvSpPr>
          <p:cNvPr id="23" name="title copy"/>
          <p:cNvSpPr/>
          <p:nvPr/>
        </p:nvSpPr>
        <p:spPr>
          <a:xfrm>
            <a:off x="5729836" y="6542781"/>
            <a:ext cx="1988289" cy="400050"/>
          </a:xfrm>
          <a:prstGeom prst="rect">
            <a:avLst/>
          </a:prstGeom>
        </p:spPr>
        <p:txBody>
          <a:bodyPr spcFirstLastPara="1" lIns="95250" tIns="128588" rIns="95250" bIns="0" anchor="t"/>
          <a:lstStyle/>
          <a:p>
            <a:pPr algn="l" hangingPunct="0">
              <a:lnSpc>
                <a:spcPct val="116667"/>
              </a:lnSpc>
            </a:pPr>
            <a:r>
              <a:rPr sz="1600" b="1" spc="150" err="1">
                <a:solidFill>
                  <a:srgbClr val="FFFFFB"/>
                </a:solidFill>
                <a:latin typeface="Lato Light"/>
                <a:ea typeface="+mn-ea"/>
                <a:cs typeface="Lato Light"/>
              </a:rPr>
              <a:t>www.</a:t>
            </a:r>
            <a:r>
              <a:rPr lang="en-US" sz="1600" b="1" spc="150" err="1">
                <a:solidFill>
                  <a:srgbClr val="FFFFFB"/>
                </a:solidFill>
                <a:latin typeface="Lato Light"/>
                <a:ea typeface="+mn-ea"/>
                <a:cs typeface="Lato Light"/>
              </a:rPr>
              <a:t>iicoman.om</a:t>
            </a:r>
            <a:endParaRPr sz="1600" b="1" spc="150">
              <a:solidFill>
                <a:srgbClr val="FFFFFB"/>
              </a:solidFill>
              <a:latin typeface="Lato Light"/>
              <a:ea typeface="+mn-ea"/>
              <a:cs typeface="Lato Light"/>
            </a:endParaRPr>
          </a:p>
        </p:txBody>
      </p:sp>
      <p:sp>
        <p:nvSpPr>
          <p:cNvPr id="24" name="title copy">
            <a:extLst>
              <a:ext uri="{FF2B5EF4-FFF2-40B4-BE49-F238E27FC236}">
                <a16:creationId xmlns:a16="http://schemas.microsoft.com/office/drawing/2014/main" id="{9B563948-0E4A-AC43-8785-879879D0CCDE}"/>
              </a:ext>
            </a:extLst>
          </p:cNvPr>
          <p:cNvSpPr/>
          <p:nvPr/>
        </p:nvSpPr>
        <p:spPr>
          <a:xfrm>
            <a:off x="11123664" y="2441942"/>
            <a:ext cx="1647825" cy="571500"/>
          </a:xfrm>
          <a:prstGeom prst="rect">
            <a:avLst/>
          </a:prstGeom>
        </p:spPr>
        <p:txBody>
          <a:bodyPr spcFirstLastPara="1" lIns="0" tIns="0" rIns="0" bIns="0" anchor="t"/>
          <a:lstStyle/>
          <a:p>
            <a:pPr algn="ctr" hangingPunct="0">
              <a:lnSpc>
                <a:spcPct val="125000"/>
              </a:lnSpc>
            </a:pPr>
            <a:r>
              <a:rPr lang="en-US" sz="3000" b="1">
                <a:solidFill>
                  <a:srgbClr val="FFFFFB"/>
                </a:solidFill>
                <a:latin typeface="Trebuchet MS"/>
                <a:ea typeface="+mn-ea"/>
                <a:cs typeface="Trebuchet MS"/>
              </a:rPr>
              <a:t>5</a:t>
            </a:r>
            <a:endParaRPr sz="3000" b="1">
              <a:solidFill>
                <a:srgbClr val="FFFFFB"/>
              </a:solidFill>
              <a:latin typeface="Trebuchet MS"/>
              <a:ea typeface="+mn-ea"/>
              <a:cs typeface="Trebuchet MS"/>
            </a:endParaRPr>
          </a:p>
        </p:txBody>
      </p:sp>
      <p:pic>
        <p:nvPicPr>
          <p:cNvPr id="25" name="arrow">
            <a:extLst>
              <a:ext uri="{FF2B5EF4-FFF2-40B4-BE49-F238E27FC236}">
                <a16:creationId xmlns:a16="http://schemas.microsoft.com/office/drawing/2014/main" id="{1BA82F59-23E3-0E4E-8C08-FD8C64950947}"/>
              </a:ext>
            </a:extLst>
          </p:cNvPr>
          <p:cNvPicPr/>
          <p:nvPr/>
        </p:nvPicPr>
        <p:blipFill rotWithShape="1">
          <a:blip r:embed="rId4"/>
          <a:stretch>
            <a:fillRect/>
          </a:stretch>
        </p:blipFill>
        <p:spPr>
          <a:xfrm>
            <a:off x="10178817" y="3435565"/>
            <a:ext cx="942975" cy="723900"/>
          </a:xfrm>
          <a:prstGeom prst="rect">
            <a:avLst/>
          </a:prstGeom>
        </p:spPr>
      </p:pic>
      <p:pic>
        <p:nvPicPr>
          <p:cNvPr id="26" name="circle">
            <a:extLst>
              <a:ext uri="{FF2B5EF4-FFF2-40B4-BE49-F238E27FC236}">
                <a16:creationId xmlns:a16="http://schemas.microsoft.com/office/drawing/2014/main" id="{B966E93A-9AC2-DB4A-9418-C49A20B07369}"/>
              </a:ext>
            </a:extLst>
          </p:cNvPr>
          <p:cNvPicPr/>
          <p:nvPr/>
        </p:nvPicPr>
        <p:blipFill rotWithShape="1">
          <a:blip r:embed="rId5">
            <a:duotone>
              <a:prstClr val="black"/>
              <a:schemeClr val="accent6">
                <a:tint val="45000"/>
                <a:satMod val="400000"/>
              </a:schemeClr>
            </a:duotone>
          </a:blip>
          <a:stretch>
            <a:fillRect/>
          </a:stretch>
        </p:blipFill>
        <p:spPr>
          <a:xfrm>
            <a:off x="11322611" y="3161059"/>
            <a:ext cx="1238250" cy="1238250"/>
          </a:xfrm>
          <a:prstGeom prst="rect">
            <a:avLst/>
          </a:prstGeom>
        </p:spPr>
      </p:pic>
      <p:sp>
        <p:nvSpPr>
          <p:cNvPr id="27" name="title copy">
            <a:extLst>
              <a:ext uri="{FF2B5EF4-FFF2-40B4-BE49-F238E27FC236}">
                <a16:creationId xmlns:a16="http://schemas.microsoft.com/office/drawing/2014/main" id="{DBDEB805-7083-5C40-9E6E-15229674D5E3}"/>
              </a:ext>
            </a:extLst>
          </p:cNvPr>
          <p:cNvSpPr/>
          <p:nvPr/>
        </p:nvSpPr>
        <p:spPr>
          <a:xfrm>
            <a:off x="10670831" y="4710002"/>
            <a:ext cx="2100658" cy="425834"/>
          </a:xfrm>
          <a:prstGeom prst="rect">
            <a:avLst/>
          </a:prstGeom>
        </p:spPr>
        <p:txBody>
          <a:bodyPr spcFirstLastPara="1" lIns="0" tIns="0" rIns="0" bIns="0" anchor="t"/>
          <a:lstStyle/>
          <a:p>
            <a:pPr algn="l" hangingPunct="0">
              <a:lnSpc>
                <a:spcPct val="125000"/>
              </a:lnSpc>
            </a:pPr>
            <a:r>
              <a:rPr lang="en-US" i="1">
                <a:solidFill>
                  <a:srgbClr val="132B54"/>
                </a:solidFill>
                <a:latin typeface="Lato"/>
                <a:cs typeface="Lato"/>
              </a:rPr>
              <a:t>The Attributes of God</a:t>
            </a:r>
            <a:endParaRPr sz="1800" i="1">
              <a:solidFill>
                <a:srgbClr val="132B54"/>
              </a:solidFill>
              <a:latin typeface="Lato"/>
              <a:ea typeface="+mn-ea"/>
              <a:cs typeface="Lato"/>
            </a:endParaRPr>
          </a:p>
        </p:txBody>
      </p:sp>
      <p:sp>
        <p:nvSpPr>
          <p:cNvPr id="28" name="Rectangle 27">
            <a:extLst>
              <a:ext uri="{FF2B5EF4-FFF2-40B4-BE49-F238E27FC236}">
                <a16:creationId xmlns:a16="http://schemas.microsoft.com/office/drawing/2014/main" id="{099644FA-7ED7-8A43-8FC9-702974C4B759}"/>
              </a:ext>
            </a:extLst>
          </p:cNvPr>
          <p:cNvSpPr/>
          <p:nvPr/>
        </p:nvSpPr>
        <p:spPr>
          <a:xfrm flipV="1">
            <a:off x="259057" y="5580225"/>
            <a:ext cx="2282124" cy="4571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OM"/>
          </a:p>
        </p:txBody>
      </p:sp>
      <p:sp>
        <p:nvSpPr>
          <p:cNvPr id="29" name="Rectangle 28">
            <a:extLst>
              <a:ext uri="{FF2B5EF4-FFF2-40B4-BE49-F238E27FC236}">
                <a16:creationId xmlns:a16="http://schemas.microsoft.com/office/drawing/2014/main" id="{19E0E745-B044-F948-B84E-3903CEF00D14}"/>
              </a:ext>
            </a:extLst>
          </p:cNvPr>
          <p:cNvSpPr/>
          <p:nvPr/>
        </p:nvSpPr>
        <p:spPr>
          <a:xfrm flipV="1">
            <a:off x="2983001" y="5574452"/>
            <a:ext cx="4512845" cy="4571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OM"/>
          </a:p>
        </p:txBody>
      </p:sp>
      <p:sp>
        <p:nvSpPr>
          <p:cNvPr id="30" name="Rectangle 29">
            <a:extLst>
              <a:ext uri="{FF2B5EF4-FFF2-40B4-BE49-F238E27FC236}">
                <a16:creationId xmlns:a16="http://schemas.microsoft.com/office/drawing/2014/main" id="{A974CC6F-2522-2D4F-BA2C-C38DD67E1B3C}"/>
              </a:ext>
            </a:extLst>
          </p:cNvPr>
          <p:cNvSpPr/>
          <p:nvPr/>
        </p:nvSpPr>
        <p:spPr>
          <a:xfrm flipV="1">
            <a:off x="8325293" y="5517413"/>
            <a:ext cx="4235568" cy="4571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OM"/>
          </a:p>
        </p:txBody>
      </p:sp>
      <p:sp>
        <p:nvSpPr>
          <p:cNvPr id="31" name="Rectangle 30">
            <a:extLst>
              <a:ext uri="{FF2B5EF4-FFF2-40B4-BE49-F238E27FC236}">
                <a16:creationId xmlns:a16="http://schemas.microsoft.com/office/drawing/2014/main" id="{2F8BC06D-11FE-0547-8160-A7ADAB6D533B}"/>
              </a:ext>
            </a:extLst>
          </p:cNvPr>
          <p:cNvSpPr/>
          <p:nvPr/>
        </p:nvSpPr>
        <p:spPr>
          <a:xfrm>
            <a:off x="663156" y="5872072"/>
            <a:ext cx="1098378" cy="401200"/>
          </a:xfrm>
          <a:prstGeom prst="rect">
            <a:avLst/>
          </a:prstGeom>
        </p:spPr>
        <p:txBody>
          <a:bodyPr wrap="none">
            <a:spAutoFit/>
          </a:bodyPr>
          <a:lstStyle/>
          <a:p>
            <a:pPr hangingPunct="0">
              <a:lnSpc>
                <a:spcPct val="125000"/>
              </a:lnSpc>
            </a:pPr>
            <a:r>
              <a:rPr lang="en-US">
                <a:solidFill>
                  <a:srgbClr val="132B54"/>
                </a:solidFill>
                <a:latin typeface="Lato"/>
                <a:cs typeface="Lato"/>
              </a:rPr>
              <a:t>Part One</a:t>
            </a:r>
          </a:p>
        </p:txBody>
      </p:sp>
      <p:sp>
        <p:nvSpPr>
          <p:cNvPr id="32" name="Rectangle 31">
            <a:extLst>
              <a:ext uri="{FF2B5EF4-FFF2-40B4-BE49-F238E27FC236}">
                <a16:creationId xmlns:a16="http://schemas.microsoft.com/office/drawing/2014/main" id="{FB710B08-C464-8340-A7D1-3E27D468296A}"/>
              </a:ext>
            </a:extLst>
          </p:cNvPr>
          <p:cNvSpPr/>
          <p:nvPr/>
        </p:nvSpPr>
        <p:spPr>
          <a:xfrm>
            <a:off x="4519354" y="5883776"/>
            <a:ext cx="1112805" cy="401200"/>
          </a:xfrm>
          <a:prstGeom prst="rect">
            <a:avLst/>
          </a:prstGeom>
        </p:spPr>
        <p:txBody>
          <a:bodyPr wrap="none">
            <a:spAutoFit/>
          </a:bodyPr>
          <a:lstStyle/>
          <a:p>
            <a:pPr hangingPunct="0">
              <a:lnSpc>
                <a:spcPct val="125000"/>
              </a:lnSpc>
            </a:pPr>
            <a:r>
              <a:rPr lang="en-US">
                <a:solidFill>
                  <a:srgbClr val="132B54"/>
                </a:solidFill>
                <a:latin typeface="Lato"/>
                <a:cs typeface="Lato"/>
              </a:rPr>
              <a:t>Part Two</a:t>
            </a:r>
          </a:p>
        </p:txBody>
      </p:sp>
      <p:sp>
        <p:nvSpPr>
          <p:cNvPr id="33" name="Rectangle 32">
            <a:extLst>
              <a:ext uri="{FF2B5EF4-FFF2-40B4-BE49-F238E27FC236}">
                <a16:creationId xmlns:a16="http://schemas.microsoft.com/office/drawing/2014/main" id="{D9F506FE-D874-AC41-9A69-E757880D6B9B}"/>
              </a:ext>
            </a:extLst>
          </p:cNvPr>
          <p:cNvSpPr/>
          <p:nvPr/>
        </p:nvSpPr>
        <p:spPr>
          <a:xfrm>
            <a:off x="9893888" y="5795265"/>
            <a:ext cx="1255472" cy="401200"/>
          </a:xfrm>
          <a:prstGeom prst="rect">
            <a:avLst/>
          </a:prstGeom>
        </p:spPr>
        <p:txBody>
          <a:bodyPr wrap="none">
            <a:spAutoFit/>
          </a:bodyPr>
          <a:lstStyle/>
          <a:p>
            <a:pPr hangingPunct="0">
              <a:lnSpc>
                <a:spcPct val="125000"/>
              </a:lnSpc>
            </a:pPr>
            <a:r>
              <a:rPr lang="en-US">
                <a:solidFill>
                  <a:srgbClr val="132B54"/>
                </a:solidFill>
                <a:latin typeface="Lato"/>
                <a:cs typeface="Lato"/>
              </a:rPr>
              <a:t>Part Three</a:t>
            </a:r>
          </a:p>
        </p:txBody>
      </p:sp>
      <p:sp>
        <p:nvSpPr>
          <p:cNvPr id="11" name="Rectangle 10">
            <a:extLst>
              <a:ext uri="{FF2B5EF4-FFF2-40B4-BE49-F238E27FC236}">
                <a16:creationId xmlns:a16="http://schemas.microsoft.com/office/drawing/2014/main" id="{BB5DF73C-9473-E640-925F-88EFF37CB462}"/>
              </a:ext>
            </a:extLst>
          </p:cNvPr>
          <p:cNvSpPr/>
          <p:nvPr/>
        </p:nvSpPr>
        <p:spPr>
          <a:xfrm>
            <a:off x="12404408" y="6707584"/>
            <a:ext cx="312906" cy="369332"/>
          </a:xfrm>
          <a:prstGeom prst="rect">
            <a:avLst/>
          </a:prstGeom>
        </p:spPr>
        <p:txBody>
          <a:bodyPr wrap="none">
            <a:spAutoFit/>
          </a:bodyPr>
          <a:lstStyle/>
          <a:p>
            <a:r>
              <a:rPr lang="en-OM" dirty="0">
                <a:solidFill>
                  <a:schemeClr val="bg2"/>
                </a:solidFill>
                <a:latin typeface="Century Gothic" panose="020B0502020202020204" pitchFamily="34" charset="0"/>
              </a:rPr>
              <a:t>8</a:t>
            </a:r>
          </a:p>
        </p:txBody>
      </p:sp>
    </p:spTree>
    <p:extLst>
      <p:ext uri="{BB962C8B-B14F-4D97-AF65-F5344CB8AC3E}">
        <p14:creationId xmlns:p14="http://schemas.microsoft.com/office/powerpoint/2010/main" val="2527324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96A3"/>
        </a:solidFill>
        <a:effectLst/>
      </p:bgPr>
    </p:bg>
    <p:spTree>
      <p:nvGrpSpPr>
        <p:cNvPr id="1" name="slide 4"/>
        <p:cNvGrpSpPr/>
        <p:nvPr/>
      </p:nvGrpSpPr>
      <p:grpSpPr>
        <a:xfrm>
          <a:off x="0" y="0"/>
          <a:ext cx="0" cy="0"/>
          <a:chOff x="0" y="0"/>
          <a:chExt cx="0" cy="0"/>
        </a:xfrm>
      </p:grpSpPr>
      <p:pic>
        <p:nvPicPr>
          <p:cNvPr id="2" name="unsplash_image copy"/>
          <p:cNvPicPr/>
          <p:nvPr/>
        </p:nvPicPr>
        <p:blipFill rotWithShape="1">
          <a:blip r:embed="rId3"/>
          <a:stretch>
            <a:fillRect/>
          </a:stretch>
        </p:blipFill>
        <p:spPr>
          <a:xfrm>
            <a:off x="-85780" y="1"/>
            <a:ext cx="7591616" cy="7315200"/>
          </a:xfrm>
          <a:prstGeom prst="rect">
            <a:avLst/>
          </a:prstGeom>
        </p:spPr>
      </p:pic>
      <p:sp>
        <p:nvSpPr>
          <p:cNvPr id="3" name="title copy"/>
          <p:cNvSpPr/>
          <p:nvPr/>
        </p:nvSpPr>
        <p:spPr>
          <a:xfrm>
            <a:off x="303663" y="2080114"/>
            <a:ext cx="6852049" cy="4412247"/>
          </a:xfrm>
          <a:prstGeom prst="rect">
            <a:avLst/>
          </a:prstGeom>
        </p:spPr>
        <p:txBody>
          <a:bodyPr spcFirstLastPara="1" lIns="95250" tIns="128588" rIns="95250" bIns="0" anchor="t"/>
          <a:lstStyle/>
          <a:p>
            <a:pPr algn="just" hangingPunct="0">
              <a:lnSpc>
                <a:spcPct val="91667"/>
              </a:lnSpc>
              <a:spcBef>
                <a:spcPct val="3333"/>
              </a:spcBef>
            </a:pPr>
            <a:r>
              <a:rPr lang="en-US" sz="3200" dirty="0">
                <a:solidFill>
                  <a:srgbClr val="FFFFFB"/>
                </a:solidFill>
                <a:latin typeface="Panefresco"/>
                <a:cs typeface="Panefresco"/>
              </a:rPr>
              <a:t>It is not sufficient to merely know that God exists, because atheists may conceive of Him as cosmic energy or matter; We need to prove that God has Life, Power, Knowledge, and Wisdom; Since these concepts are also used for describing creatures, it is their ontological perfection and  unboundedness  that apply to God</a:t>
            </a: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2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a:p>
            <a:pPr algn="just" hangingPunct="0">
              <a:lnSpc>
                <a:spcPct val="91667"/>
              </a:lnSpc>
              <a:spcBef>
                <a:spcPct val="3333"/>
              </a:spcBef>
            </a:pPr>
            <a:endParaRPr lang="en-US" sz="3600" dirty="0">
              <a:solidFill>
                <a:srgbClr val="FFFFFB"/>
              </a:solidFill>
              <a:latin typeface="Panefresco"/>
              <a:cs typeface="Panefresco"/>
            </a:endParaRPr>
          </a:p>
        </p:txBody>
      </p:sp>
      <p:pic>
        <p:nvPicPr>
          <p:cNvPr id="4" name="Quote10"/>
          <p:cNvPicPr/>
          <p:nvPr/>
        </p:nvPicPr>
        <p:blipFill rotWithShape="1">
          <a:blip r:embed="rId4"/>
          <a:stretch>
            <a:fillRect/>
          </a:stretch>
        </p:blipFill>
        <p:spPr>
          <a:xfrm>
            <a:off x="5100286" y="775214"/>
            <a:ext cx="1405289" cy="916249"/>
          </a:xfrm>
          <a:prstGeom prst="rect">
            <a:avLst/>
          </a:prstGeom>
        </p:spPr>
      </p:pic>
      <p:sp>
        <p:nvSpPr>
          <p:cNvPr id="5" name="title copy"/>
          <p:cNvSpPr/>
          <p:nvPr/>
        </p:nvSpPr>
        <p:spPr>
          <a:xfrm>
            <a:off x="7895279" y="287175"/>
            <a:ext cx="4812208" cy="6826006"/>
          </a:xfrm>
          <a:prstGeom prst="rect">
            <a:avLst/>
          </a:prstGeom>
        </p:spPr>
        <p:txBody>
          <a:bodyPr spcFirstLastPara="1" lIns="95250" tIns="128588" rIns="95250" bIns="0" anchor="t"/>
          <a:lstStyle/>
          <a:p>
            <a:pPr algn="ctr" hangingPunct="0">
              <a:spcBef>
                <a:spcPts val="1200"/>
              </a:spcBef>
              <a:buClr>
                <a:schemeClr val="accent4"/>
              </a:buClr>
            </a:pPr>
            <a:r>
              <a:rPr lang="en-US" sz="2400" dirty="0">
                <a:solidFill>
                  <a:schemeClr val="accent4"/>
                </a:solidFill>
                <a:latin typeface="Lato"/>
                <a:cs typeface="Lato"/>
              </a:rPr>
              <a:t>God’s Attributes of Essence</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The ultimate and perfect form of these ontological perfections and unboundedness must then be within the the first cause, God, that has bestowed existence and perfection to all His creatures</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God must have full possession of all perfections that are in creation, but without any bounds or limitations</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Since it is not possible that the giver of life is void of it, or the giver of power, knowledge, and wisdom is Himself helpless, ignorant and unwise</a:t>
            </a:r>
          </a:p>
          <a:p>
            <a:pPr marL="342900" indent="-342900" algn="just" hangingPunct="0">
              <a:spcBef>
                <a:spcPts val="1200"/>
              </a:spcBef>
              <a:buClr>
                <a:schemeClr val="accent4"/>
              </a:buClr>
              <a:buFont typeface="Wingdings" pitchFamily="2" charset="2"/>
              <a:buChar char="§"/>
            </a:pPr>
            <a:r>
              <a:rPr lang="en-US" sz="2000" dirty="0">
                <a:solidFill>
                  <a:srgbClr val="FAFBFF"/>
                </a:solidFill>
                <a:latin typeface="Lato"/>
                <a:cs typeface="Lato"/>
              </a:rPr>
              <a:t>The existence of these perfections in the creatures indicates the presence of ontological perfections within the Creator, and without any limitation</a:t>
            </a: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457200" indent="-4572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457200" indent="-4572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457200" indent="-4572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457200" indent="-457200" algn="just" hangingPunct="0">
              <a:lnSpc>
                <a:spcPct val="125000"/>
              </a:lnSpc>
              <a:spcBef>
                <a:spcPts val="1200"/>
              </a:spcBef>
              <a:buClr>
                <a:schemeClr val="accent4"/>
              </a:buClr>
              <a:buFont typeface="+mj-lt"/>
              <a:buAutoNum type="arabicPeriod"/>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algn="just" hangingPunct="0">
              <a:lnSpc>
                <a:spcPct val="125000"/>
              </a:lnSpc>
              <a:spcBef>
                <a:spcPts val="1200"/>
              </a:spcBef>
              <a:buClr>
                <a:schemeClr val="accent4"/>
              </a:buClr>
            </a:pPr>
            <a:endParaRPr lang="en-US" sz="2000" dirty="0">
              <a:solidFill>
                <a:srgbClr val="FAFBFF"/>
              </a:solidFill>
              <a:latin typeface="Lato"/>
              <a:cs typeface="Lato"/>
            </a:endParaRPr>
          </a:p>
          <a:p>
            <a:pPr marL="342900" indent="-342900" algn="just" hangingPunct="0">
              <a:lnSpc>
                <a:spcPct val="125000"/>
              </a:lnSpc>
              <a:spcBef>
                <a:spcPts val="1200"/>
              </a:spcBef>
              <a:buClr>
                <a:schemeClr val="accent4"/>
              </a:buClr>
              <a:buFont typeface="Wingdings" pitchFamily="2" charset="2"/>
              <a:buChar char="§"/>
            </a:pPr>
            <a:endParaRPr lang="en-US" sz="2000" dirty="0">
              <a:solidFill>
                <a:srgbClr val="FAFBFF"/>
              </a:solidFill>
              <a:latin typeface="Lato"/>
              <a:cs typeface="Lato"/>
            </a:endParaRPr>
          </a:p>
          <a:p>
            <a:pPr algn="just" hangingPunct="0">
              <a:lnSpc>
                <a:spcPct val="125000"/>
              </a:lnSpc>
            </a:pPr>
            <a:endParaRPr lang="en-US" sz="2000" dirty="0">
              <a:solidFill>
                <a:srgbClr val="FAFBFF"/>
              </a:solidFill>
              <a:latin typeface="Lato"/>
              <a:cs typeface="Lato"/>
            </a:endParaRPr>
          </a:p>
        </p:txBody>
      </p:sp>
      <p:pic>
        <p:nvPicPr>
          <p:cNvPr id="6" name="Line-24"/>
          <p:cNvPicPr/>
          <p:nvPr/>
        </p:nvPicPr>
        <p:blipFill rotWithShape="1">
          <a:blip r:embed="rId5"/>
          <a:stretch>
            <a:fillRect/>
          </a:stretch>
        </p:blipFill>
        <p:spPr>
          <a:xfrm>
            <a:off x="303663" y="6492361"/>
            <a:ext cx="6688823" cy="95250"/>
          </a:xfrm>
          <a:prstGeom prst="rect">
            <a:avLst/>
          </a:prstGeom>
        </p:spPr>
      </p:pic>
      <p:sp>
        <p:nvSpPr>
          <p:cNvPr id="7" name="Rectangle 6">
            <a:extLst>
              <a:ext uri="{FF2B5EF4-FFF2-40B4-BE49-F238E27FC236}">
                <a16:creationId xmlns:a16="http://schemas.microsoft.com/office/drawing/2014/main" id="{C9860380-0B19-6849-855B-8BF5C192FED3}"/>
              </a:ext>
            </a:extLst>
          </p:cNvPr>
          <p:cNvSpPr/>
          <p:nvPr/>
        </p:nvSpPr>
        <p:spPr>
          <a:xfrm>
            <a:off x="12394581" y="6743849"/>
            <a:ext cx="312906" cy="369332"/>
          </a:xfrm>
          <a:prstGeom prst="rect">
            <a:avLst/>
          </a:prstGeom>
        </p:spPr>
        <p:txBody>
          <a:bodyPr wrap="none">
            <a:spAutoFit/>
          </a:bodyPr>
          <a:lstStyle/>
          <a:p>
            <a:r>
              <a:rPr lang="en-OM" dirty="0">
                <a:solidFill>
                  <a:schemeClr val="bg2"/>
                </a:solidFill>
                <a:latin typeface="Century Gothic" panose="020B0502020202020204" pitchFamily="34" charset="0"/>
              </a:rPr>
              <a:t>9</a:t>
            </a:r>
          </a:p>
        </p:txBody>
      </p:sp>
    </p:spTree>
    <p:extLst>
      <p:ext uri="{BB962C8B-B14F-4D97-AF65-F5344CB8AC3E}">
        <p14:creationId xmlns:p14="http://schemas.microsoft.com/office/powerpoint/2010/main" val="69847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666666"/>
      </a:hlink>
      <a:folHlink>
        <a:srgbClr val="666666"/>
      </a:folHlink>
    </a:clrScheme>
    <a:fontScheme name="Стандартна">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666666"/>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5307</Words>
  <Application>Microsoft Office PowerPoint</Application>
  <PresentationFormat>Custom</PresentationFormat>
  <Paragraphs>471</Paragraphs>
  <Slides>26</Slides>
  <Notes>26</Notes>
  <HiddenSlides>0</HiddenSlides>
  <MMClips>3</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Visme</dc:creator>
  <cp:lastModifiedBy>Hafidh Al Rawahy</cp:lastModifiedBy>
  <cp:revision>6</cp:revision>
  <dcterms:created xsi:type="dcterms:W3CDTF">2020-07-22T19:12:05Z</dcterms:created>
  <dcterms:modified xsi:type="dcterms:W3CDTF">2020-12-29T06:46:38Z</dcterms:modified>
</cp:coreProperties>
</file>