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Lst>
  <p:notesMasterIdLst>
    <p:notesMasterId r:id="rId31"/>
  </p:notesMasterIdLst>
  <p:sldIdLst>
    <p:sldId id="256" r:id="rId2"/>
    <p:sldId id="318" r:id="rId3"/>
    <p:sldId id="355" r:id="rId4"/>
    <p:sldId id="334" r:id="rId5"/>
    <p:sldId id="348" r:id="rId6"/>
    <p:sldId id="343" r:id="rId7"/>
    <p:sldId id="354" r:id="rId8"/>
    <p:sldId id="264" r:id="rId9"/>
    <p:sldId id="265" r:id="rId10"/>
    <p:sldId id="267" r:id="rId11"/>
    <p:sldId id="266" r:id="rId12"/>
    <p:sldId id="344" r:id="rId13"/>
    <p:sldId id="335" r:id="rId14"/>
    <p:sldId id="270" r:id="rId15"/>
    <p:sldId id="297" r:id="rId16"/>
    <p:sldId id="351" r:id="rId17"/>
    <p:sldId id="352" r:id="rId18"/>
    <p:sldId id="314" r:id="rId19"/>
    <p:sldId id="313" r:id="rId20"/>
    <p:sldId id="353" r:id="rId21"/>
    <p:sldId id="312" r:id="rId22"/>
    <p:sldId id="291" r:id="rId23"/>
    <p:sldId id="342" r:id="rId24"/>
    <p:sldId id="274" r:id="rId25"/>
    <p:sldId id="338" r:id="rId26"/>
    <p:sldId id="340" r:id="rId27"/>
    <p:sldId id="346" r:id="rId28"/>
    <p:sldId id="347" r:id="rId29"/>
    <p:sldId id="349" r:id="rId30"/>
  </p:sldIdLst>
  <p:sldSz cx="13011150" cy="73152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entury Gothic" panose="020B0502020202020204" pitchFamily="34" charset="0"/>
      <p:regular r:id="rId38"/>
      <p:bold r:id="rId39"/>
      <p:italic r:id="rId40"/>
      <p:boldItalic r:id="rId41"/>
    </p:embeddedFont>
    <p:embeddedFont>
      <p:font typeface="Lato" panose="020F0502020204030203" pitchFamily="34" charset="0"/>
      <p:regular r:id="rId42"/>
      <p:bold r:id="rId43"/>
      <p:italic r:id="rId44"/>
      <p:boldItalic r:id="rId45"/>
    </p:embeddedFont>
    <p:embeddedFont>
      <p:font typeface="Lato Light" panose="020F0402020204030203" pitchFamily="34" charset="0"/>
      <p:regular r:id="rId46"/>
    </p:embeddedFont>
    <p:embeddedFont>
      <p:font typeface="Panefresco" panose="02000000000000000000" pitchFamily="2" charset="0"/>
      <p:regular r:id="rId47"/>
    </p:embeddedFont>
    <p:embeddedFont>
      <p:font typeface="Trebuchet MS" panose="020B0603020202020204" pitchFamily="34" charset="0"/>
      <p:regular r:id="rId48"/>
      <p:bold r:id="rId49"/>
      <p:italic r:id="rId50"/>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7D8F"/>
    <a:srgbClr val="02919F"/>
    <a:srgbClr val="6BA0A3"/>
    <a:srgbClr val="015167"/>
    <a:srgbClr val="248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28" autoAdjust="0"/>
    <p:restoredTop sz="94660"/>
  </p:normalViewPr>
  <p:slideViewPr>
    <p:cSldViewPr snapToGrid="0">
      <p:cViewPr varScale="1">
        <p:scale>
          <a:sx n="120" d="100"/>
          <a:sy n="120" d="100"/>
        </p:scale>
        <p:origin x="904"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font" Target="fonts/font8.fntdata"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font" Target="fonts/font3.fntdata" /><Relationship Id="rId42" Type="http://schemas.openxmlformats.org/officeDocument/2006/relationships/font" Target="fonts/font11.fntdata" /><Relationship Id="rId47" Type="http://schemas.openxmlformats.org/officeDocument/2006/relationships/font" Target="fonts/font16.fntdata" /><Relationship Id="rId50" Type="http://schemas.openxmlformats.org/officeDocument/2006/relationships/font" Target="fonts/font19.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font" Target="fonts/font2.fntdata" /><Relationship Id="rId38" Type="http://schemas.openxmlformats.org/officeDocument/2006/relationships/font" Target="fonts/font7.fntdata" /><Relationship Id="rId46" Type="http://schemas.openxmlformats.org/officeDocument/2006/relationships/font" Target="fonts/font15.fntdata"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font" Target="fonts/font10.fntdata" /><Relationship Id="rId54"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font" Target="fonts/font1.fntdata" /><Relationship Id="rId37" Type="http://schemas.openxmlformats.org/officeDocument/2006/relationships/font" Target="fonts/font6.fntdata" /><Relationship Id="rId40" Type="http://schemas.openxmlformats.org/officeDocument/2006/relationships/font" Target="fonts/font9.fntdata" /><Relationship Id="rId45" Type="http://schemas.openxmlformats.org/officeDocument/2006/relationships/font" Target="fonts/font14.fntdata" /><Relationship Id="rId53"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font" Target="fonts/font5.fntdata" /><Relationship Id="rId49" Type="http://schemas.openxmlformats.org/officeDocument/2006/relationships/font" Target="fonts/font18.fntdata"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notesMaster" Target="notesMasters/notesMaster1.xml" /><Relationship Id="rId44" Type="http://schemas.openxmlformats.org/officeDocument/2006/relationships/font" Target="fonts/font13.fntdata" /><Relationship Id="rId52"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font" Target="fonts/font4.fntdata" /><Relationship Id="rId43" Type="http://schemas.openxmlformats.org/officeDocument/2006/relationships/font" Target="fonts/font12.fntdata" /><Relationship Id="rId48" Type="http://schemas.openxmlformats.org/officeDocument/2006/relationships/font" Target="fonts/font17.fntdata" /><Relationship Id="rId8" Type="http://schemas.openxmlformats.org/officeDocument/2006/relationships/slide" Target="slides/slide7.xml" /><Relationship Id="rId51"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12/29/2020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10</a:t>
            </a:fld>
            <a:endParaRPr lang="en-US"/>
          </a:p>
        </p:txBody>
      </p:sp>
    </p:spTree>
    <p:extLst>
      <p:ext uri="{BB962C8B-B14F-4D97-AF65-F5344CB8AC3E}">
        <p14:creationId xmlns:p14="http://schemas.microsoft.com/office/powerpoint/2010/main" val="1241168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11</a:t>
            </a:fld>
            <a:endParaRPr lang="en-US"/>
          </a:p>
        </p:txBody>
      </p:sp>
    </p:spTree>
    <p:extLst>
      <p:ext uri="{BB962C8B-B14F-4D97-AF65-F5344CB8AC3E}">
        <p14:creationId xmlns:p14="http://schemas.microsoft.com/office/powerpoint/2010/main" val="3597207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12</a:t>
            </a:fld>
            <a:endParaRPr lang="en-US"/>
          </a:p>
        </p:txBody>
      </p:sp>
    </p:spTree>
    <p:extLst>
      <p:ext uri="{BB962C8B-B14F-4D97-AF65-F5344CB8AC3E}">
        <p14:creationId xmlns:p14="http://schemas.microsoft.com/office/powerpoint/2010/main" val="4030460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13</a:t>
            </a:fld>
            <a:endParaRPr lang="en-US"/>
          </a:p>
        </p:txBody>
      </p:sp>
    </p:spTree>
    <p:extLst>
      <p:ext uri="{BB962C8B-B14F-4D97-AF65-F5344CB8AC3E}">
        <p14:creationId xmlns:p14="http://schemas.microsoft.com/office/powerpoint/2010/main" val="4237883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14</a:t>
            </a:fld>
            <a:endParaRPr lang="en-US"/>
          </a:p>
        </p:txBody>
      </p:sp>
    </p:spTree>
    <p:extLst>
      <p:ext uri="{BB962C8B-B14F-4D97-AF65-F5344CB8AC3E}">
        <p14:creationId xmlns:p14="http://schemas.microsoft.com/office/powerpoint/2010/main" val="1285491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15</a:t>
            </a:fld>
            <a:endParaRPr lang="en-US"/>
          </a:p>
        </p:txBody>
      </p:sp>
    </p:spTree>
    <p:extLst>
      <p:ext uri="{BB962C8B-B14F-4D97-AF65-F5344CB8AC3E}">
        <p14:creationId xmlns:p14="http://schemas.microsoft.com/office/powerpoint/2010/main" val="3697620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16</a:t>
            </a:fld>
            <a:endParaRPr lang="en-US"/>
          </a:p>
        </p:txBody>
      </p:sp>
    </p:spTree>
    <p:extLst>
      <p:ext uri="{BB962C8B-B14F-4D97-AF65-F5344CB8AC3E}">
        <p14:creationId xmlns:p14="http://schemas.microsoft.com/office/powerpoint/2010/main" val="2882340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17</a:t>
            </a:fld>
            <a:endParaRPr lang="en-US"/>
          </a:p>
        </p:txBody>
      </p:sp>
    </p:spTree>
    <p:extLst>
      <p:ext uri="{BB962C8B-B14F-4D97-AF65-F5344CB8AC3E}">
        <p14:creationId xmlns:p14="http://schemas.microsoft.com/office/powerpoint/2010/main" val="1562297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18</a:t>
            </a:fld>
            <a:endParaRPr lang="en-US"/>
          </a:p>
        </p:txBody>
      </p:sp>
    </p:spTree>
    <p:extLst>
      <p:ext uri="{BB962C8B-B14F-4D97-AF65-F5344CB8AC3E}">
        <p14:creationId xmlns:p14="http://schemas.microsoft.com/office/powerpoint/2010/main" val="1162996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19</a:t>
            </a:fld>
            <a:endParaRPr lang="en-US"/>
          </a:p>
        </p:txBody>
      </p:sp>
    </p:spTree>
    <p:extLst>
      <p:ext uri="{BB962C8B-B14F-4D97-AF65-F5344CB8AC3E}">
        <p14:creationId xmlns:p14="http://schemas.microsoft.com/office/powerpoint/2010/main" val="2876876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729805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20</a:t>
            </a:fld>
            <a:endParaRPr lang="en-US"/>
          </a:p>
        </p:txBody>
      </p:sp>
    </p:spTree>
    <p:extLst>
      <p:ext uri="{BB962C8B-B14F-4D97-AF65-F5344CB8AC3E}">
        <p14:creationId xmlns:p14="http://schemas.microsoft.com/office/powerpoint/2010/main" val="1075483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21</a:t>
            </a:fld>
            <a:endParaRPr lang="en-US"/>
          </a:p>
        </p:txBody>
      </p:sp>
    </p:spTree>
    <p:extLst>
      <p:ext uri="{BB962C8B-B14F-4D97-AF65-F5344CB8AC3E}">
        <p14:creationId xmlns:p14="http://schemas.microsoft.com/office/powerpoint/2010/main" val="2276935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22</a:t>
            </a:fld>
            <a:endParaRPr lang="en-US"/>
          </a:p>
        </p:txBody>
      </p:sp>
    </p:spTree>
    <p:extLst>
      <p:ext uri="{BB962C8B-B14F-4D97-AF65-F5344CB8AC3E}">
        <p14:creationId xmlns:p14="http://schemas.microsoft.com/office/powerpoint/2010/main" val="3419965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23</a:t>
            </a:fld>
            <a:endParaRPr lang="en-US"/>
          </a:p>
        </p:txBody>
      </p:sp>
    </p:spTree>
    <p:extLst>
      <p:ext uri="{BB962C8B-B14F-4D97-AF65-F5344CB8AC3E}">
        <p14:creationId xmlns:p14="http://schemas.microsoft.com/office/powerpoint/2010/main" val="941293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24</a:t>
            </a:fld>
            <a:endParaRPr lang="en-US"/>
          </a:p>
        </p:txBody>
      </p:sp>
    </p:spTree>
    <p:extLst>
      <p:ext uri="{BB962C8B-B14F-4D97-AF65-F5344CB8AC3E}">
        <p14:creationId xmlns:p14="http://schemas.microsoft.com/office/powerpoint/2010/main" val="386375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25</a:t>
            </a:fld>
            <a:endParaRPr lang="en-US"/>
          </a:p>
        </p:txBody>
      </p:sp>
    </p:spTree>
    <p:extLst>
      <p:ext uri="{BB962C8B-B14F-4D97-AF65-F5344CB8AC3E}">
        <p14:creationId xmlns:p14="http://schemas.microsoft.com/office/powerpoint/2010/main" val="3911801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26</a:t>
            </a:fld>
            <a:endParaRPr lang="en-US"/>
          </a:p>
        </p:txBody>
      </p:sp>
    </p:spTree>
    <p:extLst>
      <p:ext uri="{BB962C8B-B14F-4D97-AF65-F5344CB8AC3E}">
        <p14:creationId xmlns:p14="http://schemas.microsoft.com/office/powerpoint/2010/main" val="2685088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27</a:t>
            </a:fld>
            <a:endParaRPr lang="en-US"/>
          </a:p>
        </p:txBody>
      </p:sp>
    </p:spTree>
    <p:extLst>
      <p:ext uri="{BB962C8B-B14F-4D97-AF65-F5344CB8AC3E}">
        <p14:creationId xmlns:p14="http://schemas.microsoft.com/office/powerpoint/2010/main" val="3287582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28</a:t>
            </a:fld>
            <a:endParaRPr lang="en-US"/>
          </a:p>
        </p:txBody>
      </p:sp>
    </p:spTree>
    <p:extLst>
      <p:ext uri="{BB962C8B-B14F-4D97-AF65-F5344CB8AC3E}">
        <p14:creationId xmlns:p14="http://schemas.microsoft.com/office/powerpoint/2010/main" val="421075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29</a:t>
            </a:fld>
            <a:endParaRPr lang="en-US"/>
          </a:p>
        </p:txBody>
      </p:sp>
    </p:spTree>
    <p:extLst>
      <p:ext uri="{BB962C8B-B14F-4D97-AF65-F5344CB8AC3E}">
        <p14:creationId xmlns:p14="http://schemas.microsoft.com/office/powerpoint/2010/main" val="3990424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3</a:t>
            </a:fld>
            <a:endParaRPr lang="en-US"/>
          </a:p>
        </p:txBody>
      </p:sp>
    </p:spTree>
    <p:extLst>
      <p:ext uri="{BB962C8B-B14F-4D97-AF65-F5344CB8AC3E}">
        <p14:creationId xmlns:p14="http://schemas.microsoft.com/office/powerpoint/2010/main" val="597593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4</a:t>
            </a:fld>
            <a:endParaRPr lang="en-US"/>
          </a:p>
        </p:txBody>
      </p:sp>
    </p:spTree>
    <p:extLst>
      <p:ext uri="{BB962C8B-B14F-4D97-AF65-F5344CB8AC3E}">
        <p14:creationId xmlns:p14="http://schemas.microsoft.com/office/powerpoint/2010/main" val="89542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5</a:t>
            </a:fld>
            <a:endParaRPr lang="en-US"/>
          </a:p>
        </p:txBody>
      </p:sp>
    </p:spTree>
    <p:extLst>
      <p:ext uri="{BB962C8B-B14F-4D97-AF65-F5344CB8AC3E}">
        <p14:creationId xmlns:p14="http://schemas.microsoft.com/office/powerpoint/2010/main" val="714306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6</a:t>
            </a:fld>
            <a:endParaRPr lang="en-US"/>
          </a:p>
        </p:txBody>
      </p:sp>
    </p:spTree>
    <p:extLst>
      <p:ext uri="{BB962C8B-B14F-4D97-AF65-F5344CB8AC3E}">
        <p14:creationId xmlns:p14="http://schemas.microsoft.com/office/powerpoint/2010/main" val="1267791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7</a:t>
            </a:fld>
            <a:endParaRPr lang="en-US"/>
          </a:p>
        </p:txBody>
      </p:sp>
    </p:spTree>
    <p:extLst>
      <p:ext uri="{BB962C8B-B14F-4D97-AF65-F5344CB8AC3E}">
        <p14:creationId xmlns:p14="http://schemas.microsoft.com/office/powerpoint/2010/main" val="2159820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8</a:t>
            </a:fld>
            <a:endParaRPr lang="en-US"/>
          </a:p>
        </p:txBody>
      </p:sp>
    </p:spTree>
    <p:extLst>
      <p:ext uri="{BB962C8B-B14F-4D97-AF65-F5344CB8AC3E}">
        <p14:creationId xmlns:p14="http://schemas.microsoft.com/office/powerpoint/2010/main" val="2931517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9</a:t>
            </a:fld>
            <a:endParaRPr lang="en-US"/>
          </a:p>
        </p:txBody>
      </p:sp>
    </p:spTree>
    <p:extLst>
      <p:ext uri="{BB962C8B-B14F-4D97-AF65-F5344CB8AC3E}">
        <p14:creationId xmlns:p14="http://schemas.microsoft.com/office/powerpoint/2010/main" val="353070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E847C732-B4A7-3F45-9924-2CEF3549D687}" type="datetime1">
              <a:rPr lang="en-US" smtClean="0"/>
              <a:t>12/29/2020</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DE67EDD7-21A4-1548-995B-3645EF936A11}" type="datetime1">
              <a:rPr lang="en-US" smtClean="0"/>
              <a:t>12/29/2020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40887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977E8B7C-1408-BF43-ACC6-8DD9031588F5}" type="datetime1">
              <a:rPr lang="en-US" smtClean="0"/>
              <a:t>12/29/2020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111625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B5D7288D-371D-144D-B983-35606462BDD2}" type="datetime1">
              <a:rPr lang="en-US" smtClean="0"/>
              <a:t>12/29/2020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99703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Зразок тексту</a:t>
            </a:r>
          </a:p>
        </p:txBody>
      </p:sp>
      <p:sp>
        <p:nvSpPr>
          <p:cNvPr id="4" name="Місце для дати 3"/>
          <p:cNvSpPr>
            <a:spLocks noGrp="1"/>
          </p:cNvSpPr>
          <p:nvPr>
            <p:ph type="dt" sz="half" idx="10"/>
          </p:nvPr>
        </p:nvSpPr>
        <p:spPr/>
        <p:txBody>
          <a:bodyPr/>
          <a:lstStyle/>
          <a:p>
            <a:fld id="{E033B520-53D3-7D43-8CEF-93792ED39CF5}" type="datetime1">
              <a:rPr lang="en-US" smtClean="0"/>
              <a:t>12/29/2020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400179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838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6172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1B7633DA-0893-B74C-B884-710B6D1E7C2A}" type="datetime1">
              <a:rPr lang="en-US" smtClean="0"/>
              <a:t>12/29/2020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98308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a:t>Зразок заголовка</a:t>
            </a:r>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69E7DE11-E29B-864D-8080-9FB9E5630E1E}" type="datetime1">
              <a:rPr lang="en-US" smtClean="0"/>
              <a:t>12/29/2020</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75588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2AEED59F-301C-FA4B-A491-DB272EEAFBB4}" type="datetime1">
              <a:rPr lang="en-US" smtClean="0"/>
              <a:t>12/29/2020</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39177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7320FD20-2922-364C-8388-BC47736038E2}" type="datetime1">
              <a:rPr lang="en-US" smtClean="0"/>
              <a:t>12/29/2020</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98360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4956AA43-CB16-0C4B-8727-60C234F87457}" type="datetime1">
              <a:rPr lang="en-US" smtClean="0"/>
              <a:t>12/29/2020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05052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BE602DE5-5AA1-6A43-9084-046D3C2AB567}" type="datetime1">
              <a:rPr lang="en-US" smtClean="0"/>
              <a:t>12/29/2020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57730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t>Title</a:t>
            </a:r>
          </a:p>
        </p:txBody>
      </p:sp>
      <p:sp>
        <p:nvSpPr>
          <p:cNvPr id="3" name="Title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t>Text</a:t>
            </a:r>
          </a:p>
          <a:p>
            <a:pPr lvl="1"/>
            <a:r>
              <a:t>Level 2</a:t>
            </a:r>
          </a:p>
          <a:p>
            <a:pPr lvl="2"/>
            <a:r>
              <a:t>Level 3</a:t>
            </a:r>
          </a:p>
          <a:p>
            <a:pPr lvl="3"/>
            <a:r>
              <a:t>Level 4</a:t>
            </a:r>
          </a:p>
          <a:p>
            <a:pPr lvl="4"/>
            <a:r>
              <a:t>Level 5</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1E5BE-EB09-B64A-9C8E-12E590EC848D}" type="datetime1">
              <a:rPr lang="en-US" smtClean="0"/>
              <a:t>12/29/2020</a:t>
            </a:fld>
            <a:endParaRPr/>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18C70-803E-428A-BAB3-289BE172EF8D}" type="slidenum">
              <a:rPr smtClean="0"/>
              <a:t>‹#›</a:t>
            </a:fld>
            <a:endParaRPr/>
          </a:p>
        </p:txBody>
      </p:sp>
    </p:spTree>
    <p:extLst>
      <p:ext uri="{BB962C8B-B14F-4D97-AF65-F5344CB8AC3E}">
        <p14:creationId xmlns:p14="http://schemas.microsoft.com/office/powerpoint/2010/main" val="2088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 Id="rId6" Type="http://schemas.openxmlformats.org/officeDocument/2006/relationships/image" Target="../media/image4.png" /><Relationship Id="rId5" Type="http://schemas.openxmlformats.org/officeDocument/2006/relationships/image" Target="../media/image3.png" /><Relationship Id="rId4" Type="http://schemas.openxmlformats.org/officeDocument/2006/relationships/image" Target="../media/image2.png" /></Relationships>
</file>

<file path=ppt/slides/_rels/slide10.xml.rels><?xml version="1.0" encoding="UTF-8" standalone="yes"?>
<Relationships xmlns="http://schemas.openxmlformats.org/package/2006/relationships"><Relationship Id="rId8" Type="http://schemas.openxmlformats.org/officeDocument/2006/relationships/image" Target="../media/image11.png" /><Relationship Id="rId3" Type="http://schemas.microsoft.com/office/2007/relationships/media" Target="../media/media5.mp3" /><Relationship Id="rId7" Type="http://schemas.openxmlformats.org/officeDocument/2006/relationships/image" Target="../media/image10.png" /><Relationship Id="rId2" Type="http://schemas.openxmlformats.org/officeDocument/2006/relationships/audio" Target="../media/media4.mp3" /><Relationship Id="rId1" Type="http://schemas.microsoft.com/office/2007/relationships/media" Target="../media/media4.mp3" /><Relationship Id="rId6" Type="http://schemas.openxmlformats.org/officeDocument/2006/relationships/notesSlide" Target="../notesSlides/notesSlide10.xml" /><Relationship Id="rId5" Type="http://schemas.openxmlformats.org/officeDocument/2006/relationships/slideLayout" Target="../slideLayouts/slideLayout1.xml" /><Relationship Id="rId10" Type="http://schemas.openxmlformats.org/officeDocument/2006/relationships/image" Target="../media/image13.png" /><Relationship Id="rId4" Type="http://schemas.openxmlformats.org/officeDocument/2006/relationships/audio" Target="../media/media5.mp3" /><Relationship Id="rId9" Type="http://schemas.openxmlformats.org/officeDocument/2006/relationships/image" Target="../media/image12.png" /></Relationships>
</file>

<file path=ppt/slides/_rels/slide11.xml.rels><?xml version="1.0" encoding="UTF-8" standalone="yes"?>
<Relationships xmlns="http://schemas.openxmlformats.org/package/2006/relationships"><Relationship Id="rId3" Type="http://schemas.openxmlformats.org/officeDocument/2006/relationships/image" Target="../media/image5.png" /><Relationship Id="rId7" Type="http://schemas.openxmlformats.org/officeDocument/2006/relationships/image" Target="../media/image17.png" /><Relationship Id="rId2" Type="http://schemas.openxmlformats.org/officeDocument/2006/relationships/notesSlide" Target="../notesSlides/notesSlide11.xml" /><Relationship Id="rId1" Type="http://schemas.openxmlformats.org/officeDocument/2006/relationships/slideLayout" Target="../slideLayouts/slideLayout1.xml" /><Relationship Id="rId6" Type="http://schemas.openxmlformats.org/officeDocument/2006/relationships/image" Target="../media/image16.png" /><Relationship Id="rId5" Type="http://schemas.openxmlformats.org/officeDocument/2006/relationships/image" Target="../media/image15.png" /><Relationship Id="rId4" Type="http://schemas.openxmlformats.org/officeDocument/2006/relationships/image" Target="../media/image14.png" /></Relationships>
</file>

<file path=ppt/slides/_rels/slide12.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2.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1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3.xml" /><Relationship Id="rId1" Type="http://schemas.openxmlformats.org/officeDocument/2006/relationships/slideLayout" Target="../slideLayouts/slideLayout1.xml" /><Relationship Id="rId5" Type="http://schemas.openxmlformats.org/officeDocument/2006/relationships/image" Target="../media/image9.png" /><Relationship Id="rId4" Type="http://schemas.openxmlformats.org/officeDocument/2006/relationships/image" Target="../media/image8.png" /></Relationships>
</file>

<file path=ppt/slides/_rels/slide14.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4.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1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5.xml" /><Relationship Id="rId1" Type="http://schemas.openxmlformats.org/officeDocument/2006/relationships/slideLayout" Target="../slideLayouts/slideLayout1.xml" /><Relationship Id="rId5" Type="http://schemas.openxmlformats.org/officeDocument/2006/relationships/image" Target="../media/image18.png" /><Relationship Id="rId4" Type="http://schemas.openxmlformats.org/officeDocument/2006/relationships/image" Target="../media/image14.png" /></Relationships>
</file>

<file path=ppt/slides/_rels/slide16.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6.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17.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7.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18.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8.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19.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9.xml" /><Relationship Id="rId1" Type="http://schemas.openxmlformats.org/officeDocument/2006/relationships/slideLayout" Target="../slideLayouts/slideLayout1.xml" /><Relationship Id="rId4" Type="http://schemas.openxmlformats.org/officeDocument/2006/relationships/image" Target="../media/image14.png" /></Relationships>
</file>

<file path=ppt/slides/_rels/slide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0.xml" /><Relationship Id="rId1" Type="http://schemas.openxmlformats.org/officeDocument/2006/relationships/slideLayout" Target="../slideLayouts/slideLayout1.xml" /><Relationship Id="rId4" Type="http://schemas.openxmlformats.org/officeDocument/2006/relationships/image" Target="../media/image14.png" /></Relationships>
</file>

<file path=ppt/slides/_rels/slide21.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21.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2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2.xml" /><Relationship Id="rId1" Type="http://schemas.openxmlformats.org/officeDocument/2006/relationships/slideLayout" Target="../slideLayouts/slideLayout1.xml" /><Relationship Id="rId5" Type="http://schemas.openxmlformats.org/officeDocument/2006/relationships/image" Target="../media/image19.jpg" /><Relationship Id="rId4" Type="http://schemas.openxmlformats.org/officeDocument/2006/relationships/image" Target="../media/image14.png" /></Relationships>
</file>

<file path=ppt/slides/_rels/slide2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3.xml" /><Relationship Id="rId1" Type="http://schemas.openxmlformats.org/officeDocument/2006/relationships/slideLayout" Target="../slideLayouts/slideLayout1.xml" /><Relationship Id="rId4" Type="http://schemas.openxmlformats.org/officeDocument/2006/relationships/image" Target="../media/image14.png" /></Relationships>
</file>

<file path=ppt/slides/_rels/slide24.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24.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25.xml.rels><?xml version="1.0" encoding="UTF-8" standalone="yes"?>
<Relationships xmlns="http://schemas.openxmlformats.org/package/2006/relationships"><Relationship Id="rId8" Type="http://schemas.openxmlformats.org/officeDocument/2006/relationships/image" Target="../media/image14.png" /><Relationship Id="rId3" Type="http://schemas.microsoft.com/office/2007/relationships/media" Target="../media/media7.mp3" /><Relationship Id="rId7" Type="http://schemas.openxmlformats.org/officeDocument/2006/relationships/image" Target="../media/image5.png" /><Relationship Id="rId2" Type="http://schemas.openxmlformats.org/officeDocument/2006/relationships/audio" Target="../media/media6.mp3" /><Relationship Id="rId1" Type="http://schemas.microsoft.com/office/2007/relationships/media" Target="../media/media6.mp3" /><Relationship Id="rId6" Type="http://schemas.openxmlformats.org/officeDocument/2006/relationships/notesSlide" Target="../notesSlides/notesSlide25.xml" /><Relationship Id="rId5" Type="http://schemas.openxmlformats.org/officeDocument/2006/relationships/slideLayout" Target="../slideLayouts/slideLayout1.xml" /><Relationship Id="rId4" Type="http://schemas.openxmlformats.org/officeDocument/2006/relationships/audio" Target="../media/media7.mp3" /><Relationship Id="rId9" Type="http://schemas.openxmlformats.org/officeDocument/2006/relationships/image" Target="../media/image13.png" /></Relationships>
</file>

<file path=ppt/slides/_rels/slide26.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6.xml" /><Relationship Id="rId1" Type="http://schemas.openxmlformats.org/officeDocument/2006/relationships/slideLayout" Target="../slideLayouts/slideLayout1.xml" /><Relationship Id="rId6" Type="http://schemas.openxmlformats.org/officeDocument/2006/relationships/image" Target="../media/image21.png" /><Relationship Id="rId5" Type="http://schemas.openxmlformats.org/officeDocument/2006/relationships/image" Target="../media/image20.png" /><Relationship Id="rId4" Type="http://schemas.openxmlformats.org/officeDocument/2006/relationships/image" Target="../media/image14.png" /></Relationships>
</file>

<file path=ppt/slides/_rels/slide27.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7.xml" /><Relationship Id="rId1" Type="http://schemas.openxmlformats.org/officeDocument/2006/relationships/slideLayout" Target="../slideLayouts/slideLayout1.xml" /><Relationship Id="rId4" Type="http://schemas.openxmlformats.org/officeDocument/2006/relationships/image" Target="../media/image14.png" /></Relationships>
</file>

<file path=ppt/slides/_rels/slide28.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8.xml" /><Relationship Id="rId1" Type="http://schemas.openxmlformats.org/officeDocument/2006/relationships/slideLayout" Target="../slideLayouts/slideLayout1.xml" /><Relationship Id="rId5" Type="http://schemas.openxmlformats.org/officeDocument/2006/relationships/image" Target="../media/image22.png" /><Relationship Id="rId4" Type="http://schemas.openxmlformats.org/officeDocument/2006/relationships/image" Target="../media/image14.png" /></Relationships>
</file>

<file path=ppt/slides/_rels/slide29.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9.xml" /><Relationship Id="rId1" Type="http://schemas.openxmlformats.org/officeDocument/2006/relationships/slideLayout" Target="../slideLayouts/slideLayout1.xml" /><Relationship Id="rId4" Type="http://schemas.openxmlformats.org/officeDocument/2006/relationships/image" Target="../media/image14.png"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3.xml" /><Relationship Id="rId1" Type="http://schemas.openxmlformats.org/officeDocument/2006/relationships/slideLayout" Target="../slideLayouts/slideLayout1.xml" /><Relationship Id="rId5" Type="http://schemas.openxmlformats.org/officeDocument/2006/relationships/image" Target="../media/image7.tiff" /><Relationship Id="rId4" Type="http://schemas.openxmlformats.org/officeDocument/2006/relationships/image" Target="../media/image6.png" /></Relationships>
</file>

<file path=ppt/slides/_rels/slide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4.xml" /><Relationship Id="rId1" Type="http://schemas.openxmlformats.org/officeDocument/2006/relationships/slideLayout" Target="../slideLayouts/slideLayout1.xml" /><Relationship Id="rId5" Type="http://schemas.openxmlformats.org/officeDocument/2006/relationships/image" Target="../media/image9.png" /><Relationship Id="rId4" Type="http://schemas.openxmlformats.org/officeDocument/2006/relationships/image" Target="../media/image8.png" /></Relationships>
</file>

<file path=ppt/slides/_rels/slide5.xml.rels><?xml version="1.0" encoding="UTF-8" standalone="yes"?>
<Relationships xmlns="http://schemas.openxmlformats.org/package/2006/relationships"><Relationship Id="rId8" Type="http://schemas.openxmlformats.org/officeDocument/2006/relationships/image" Target="../media/image13.png" /><Relationship Id="rId3" Type="http://schemas.openxmlformats.org/officeDocument/2006/relationships/slideLayout" Target="../slideLayouts/slideLayout1.xml" /><Relationship Id="rId7" Type="http://schemas.openxmlformats.org/officeDocument/2006/relationships/image" Target="../media/image12.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notesSlide" Target="../notesSlides/notesSlide5.xml" /></Relationships>
</file>

<file path=ppt/slides/_rels/slide6.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6.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7.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7.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8.xml.rels><?xml version="1.0" encoding="UTF-8" standalone="yes"?>
<Relationships xmlns="http://schemas.openxmlformats.org/package/2006/relationships"><Relationship Id="rId8" Type="http://schemas.openxmlformats.org/officeDocument/2006/relationships/image" Target="../media/image13.png" /><Relationship Id="rId3" Type="http://schemas.openxmlformats.org/officeDocument/2006/relationships/slideLayout" Target="../slideLayouts/slideLayout1.xml" /><Relationship Id="rId7" Type="http://schemas.openxmlformats.org/officeDocument/2006/relationships/image" Target="../media/image12.png" /><Relationship Id="rId2" Type="http://schemas.openxmlformats.org/officeDocument/2006/relationships/audio" Target="../media/media2.mp3" /><Relationship Id="rId1" Type="http://schemas.microsoft.com/office/2007/relationships/media" Target="../media/media2.mp3"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notesSlide" Target="../notesSlides/notesSlide8.xml" /></Relationships>
</file>

<file path=ppt/slides/_rels/slide9.xml.rels><?xml version="1.0" encoding="UTF-8" standalone="yes"?>
<Relationships xmlns="http://schemas.openxmlformats.org/package/2006/relationships"><Relationship Id="rId8" Type="http://schemas.openxmlformats.org/officeDocument/2006/relationships/image" Target="../media/image13.png" /><Relationship Id="rId3" Type="http://schemas.openxmlformats.org/officeDocument/2006/relationships/slideLayout" Target="../slideLayouts/slideLayout1.xml" /><Relationship Id="rId7" Type="http://schemas.openxmlformats.org/officeDocument/2006/relationships/image" Target="../media/image12.png" /><Relationship Id="rId2" Type="http://schemas.openxmlformats.org/officeDocument/2006/relationships/audio" Target="../media/media3.mp3" /><Relationship Id="rId1" Type="http://schemas.microsoft.com/office/2007/relationships/media" Target="../media/media3.mp3"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l="363" t="15611" r="363" b="546"/>
          <a:stretch>
            <a:fillRect/>
          </a:stretch>
        </a:blipFill>
        <a:effectLst/>
      </p:bgPr>
    </p:bg>
    <p:spTree>
      <p:nvGrpSpPr>
        <p:cNvPr id="1" name="Slide 1"/>
        <p:cNvGrpSpPr/>
        <p:nvPr/>
      </p:nvGrpSpPr>
      <p:grpSpPr>
        <a:xfrm>
          <a:off x="0" y="0"/>
          <a:ext cx="0" cy="0"/>
          <a:chOff x="0" y="0"/>
          <a:chExt cx="0" cy="0"/>
        </a:xfrm>
      </p:grpSpPr>
      <p:pic>
        <p:nvPicPr>
          <p:cNvPr id="2" name="Shape-1"/>
          <p:cNvPicPr/>
          <p:nvPr/>
        </p:nvPicPr>
        <p:blipFill rotWithShape="1">
          <a:blip r:embed="rId4"/>
          <a:stretch>
            <a:fillRect/>
          </a:stretch>
        </p:blipFill>
        <p:spPr>
          <a:xfrm>
            <a:off x="5486400" y="0"/>
            <a:ext cx="4681795" cy="5987896"/>
          </a:xfrm>
          <a:prstGeom prst="rect">
            <a:avLst/>
          </a:prstGeom>
        </p:spPr>
      </p:pic>
      <p:pic>
        <p:nvPicPr>
          <p:cNvPr id="3" name="Shape-1"/>
          <p:cNvPicPr/>
          <p:nvPr/>
        </p:nvPicPr>
        <p:blipFill rotWithShape="1">
          <a:blip r:embed="rId5"/>
          <a:stretch>
            <a:fillRect/>
          </a:stretch>
        </p:blipFill>
        <p:spPr>
          <a:xfrm>
            <a:off x="3133725" y="1333500"/>
            <a:ext cx="4612782" cy="5981700"/>
          </a:xfrm>
          <a:prstGeom prst="rect">
            <a:avLst/>
          </a:prstGeom>
        </p:spPr>
      </p:pic>
      <p:sp>
        <p:nvSpPr>
          <p:cNvPr id="4" name="title copy"/>
          <p:cNvSpPr/>
          <p:nvPr/>
        </p:nvSpPr>
        <p:spPr>
          <a:xfrm>
            <a:off x="1143000" y="3095625"/>
            <a:ext cx="9429750" cy="1504950"/>
          </a:xfrm>
          <a:prstGeom prst="rect">
            <a:avLst/>
          </a:prstGeom>
        </p:spPr>
        <p:txBody>
          <a:bodyPr spcFirstLastPara="1" lIns="0" tIns="0" rIns="0" bIns="0" anchor="t"/>
          <a:lstStyle/>
          <a:p>
            <a:pPr hangingPunct="0">
              <a:lnSpc>
                <a:spcPct val="91667"/>
              </a:lnSpc>
              <a:spcBef>
                <a:spcPct val="3333"/>
              </a:spcBef>
            </a:pPr>
            <a:r>
              <a:rPr lang="en-US" sz="5400" b="1" spc="600" dirty="0">
                <a:solidFill>
                  <a:srgbClr val="132B54"/>
                </a:solidFill>
                <a:latin typeface="Panefresco"/>
                <a:cs typeface="Panefresco"/>
              </a:rPr>
              <a:t>FINDING GOD </a:t>
            </a:r>
          </a:p>
          <a:p>
            <a:pPr hangingPunct="0">
              <a:lnSpc>
                <a:spcPct val="91667"/>
              </a:lnSpc>
              <a:spcBef>
                <a:spcPct val="3333"/>
              </a:spcBef>
            </a:pPr>
            <a:r>
              <a:rPr lang="en-US" sz="5400" b="1" spc="300" dirty="0">
                <a:solidFill>
                  <a:srgbClr val="132B54"/>
                </a:solidFill>
                <a:latin typeface="Panefresco"/>
                <a:cs typeface="Panefresco"/>
              </a:rPr>
              <a:t>THRU REASON</a:t>
            </a:r>
          </a:p>
          <a:p>
            <a:pPr hangingPunct="0">
              <a:lnSpc>
                <a:spcPct val="91667"/>
              </a:lnSpc>
              <a:spcBef>
                <a:spcPct val="3333"/>
              </a:spcBef>
            </a:pPr>
            <a:endParaRPr lang="en-US" sz="5400" b="1" spc="900" dirty="0">
              <a:solidFill>
                <a:srgbClr val="132B54"/>
              </a:solidFill>
              <a:latin typeface="Panefresco"/>
              <a:cs typeface="Panefresco"/>
            </a:endParaRPr>
          </a:p>
          <a:p>
            <a:pPr hangingPunct="0">
              <a:lnSpc>
                <a:spcPct val="91667"/>
              </a:lnSpc>
              <a:spcBef>
                <a:spcPct val="3333"/>
              </a:spcBef>
            </a:pPr>
            <a:endParaRPr lang="en-US" sz="5400" b="1" dirty="0">
              <a:solidFill>
                <a:srgbClr val="132B54"/>
              </a:solidFill>
              <a:latin typeface="Panefresco"/>
              <a:cs typeface="Panefresco"/>
            </a:endParaRPr>
          </a:p>
        </p:txBody>
      </p:sp>
      <p:sp>
        <p:nvSpPr>
          <p:cNvPr id="5" name="title copy"/>
          <p:cNvSpPr/>
          <p:nvPr/>
        </p:nvSpPr>
        <p:spPr>
          <a:xfrm>
            <a:off x="1143000" y="2266950"/>
            <a:ext cx="6096000" cy="590550"/>
          </a:xfrm>
          <a:prstGeom prst="rect">
            <a:avLst/>
          </a:prstGeom>
        </p:spPr>
        <p:txBody>
          <a:bodyPr spcFirstLastPara="1" lIns="95250" tIns="128588" rIns="95250" bIns="0" anchor="t"/>
          <a:lstStyle/>
          <a:p>
            <a:pPr algn="l" hangingPunct="0">
              <a:lnSpc>
                <a:spcPct val="116667"/>
              </a:lnSpc>
            </a:pPr>
            <a:r>
              <a:rPr lang="en-US" sz="2250" b="1" spc="375" dirty="0">
                <a:solidFill>
                  <a:srgbClr val="FFFFFB"/>
                </a:solidFill>
                <a:latin typeface="Lato Light"/>
                <a:ea typeface="+mn-ea"/>
                <a:cs typeface="Lato Light"/>
              </a:rPr>
              <a:t>THE SELF-EVIDENT TRUTH</a:t>
            </a:r>
            <a:endParaRPr sz="2250" b="1" spc="375" dirty="0">
              <a:solidFill>
                <a:srgbClr val="FFFFFB"/>
              </a:solidFill>
              <a:latin typeface="Lato Light"/>
              <a:ea typeface="+mn-ea"/>
              <a:cs typeface="Lato Light"/>
            </a:endParaRPr>
          </a:p>
        </p:txBody>
      </p:sp>
      <p:sp>
        <p:nvSpPr>
          <p:cNvPr id="6" name="title copy"/>
          <p:cNvSpPr/>
          <p:nvPr/>
        </p:nvSpPr>
        <p:spPr>
          <a:xfrm>
            <a:off x="2801228" y="6255042"/>
            <a:ext cx="7408694" cy="789474"/>
          </a:xfrm>
          <a:prstGeom prst="rect">
            <a:avLst/>
          </a:prstGeom>
        </p:spPr>
        <p:txBody>
          <a:bodyPr spcFirstLastPara="1" lIns="95250" tIns="128588" rIns="95250" bIns="0" anchor="t"/>
          <a:lstStyle/>
          <a:p>
            <a:pPr algn="ctr" hangingPunct="0">
              <a:lnSpc>
                <a:spcPct val="116667"/>
              </a:lnSpc>
            </a:pPr>
            <a:r>
              <a:rPr lang="en-US" b="1" spc="225" dirty="0">
                <a:solidFill>
                  <a:srgbClr val="FFFFFB"/>
                </a:solidFill>
                <a:latin typeface="Lato Light"/>
                <a:cs typeface="Lato Light"/>
              </a:rPr>
              <a:t>Prepared &amp; Delivered By: </a:t>
            </a:r>
          </a:p>
          <a:p>
            <a:pPr algn="ctr" hangingPunct="0">
              <a:lnSpc>
                <a:spcPct val="116667"/>
              </a:lnSpc>
            </a:pPr>
            <a:r>
              <a:rPr lang="en-US" b="1" spc="225" dirty="0" err="1">
                <a:solidFill>
                  <a:srgbClr val="FFFFFB"/>
                </a:solidFill>
                <a:latin typeface="Lato Light"/>
                <a:ea typeface="+mn-ea"/>
                <a:cs typeface="Lato Light"/>
              </a:rPr>
              <a:t>Hafidh</a:t>
            </a:r>
            <a:r>
              <a:rPr lang="en-US" b="1" spc="225">
                <a:solidFill>
                  <a:srgbClr val="FFFFFB"/>
                </a:solidFill>
                <a:latin typeface="Lato Light"/>
                <a:ea typeface="+mn-ea"/>
                <a:cs typeface="Lato Light"/>
              </a:rPr>
              <a:t> </a:t>
            </a:r>
            <a:r>
              <a:rPr lang="en-US" b="1" spc="225" err="1">
                <a:solidFill>
                  <a:srgbClr val="FFFFFB"/>
                </a:solidFill>
                <a:latin typeface="Lato Light"/>
                <a:ea typeface="+mn-ea"/>
                <a:cs typeface="Lato Light"/>
              </a:rPr>
              <a:t>Saif</a:t>
            </a:r>
            <a:r>
              <a:rPr lang="en-US" b="1" spc="225">
                <a:solidFill>
                  <a:srgbClr val="FFFFFB"/>
                </a:solidFill>
                <a:latin typeface="Lato Light"/>
                <a:ea typeface="+mn-ea"/>
                <a:cs typeface="Lato Light"/>
              </a:rPr>
              <a:t> Al-</a:t>
            </a:r>
            <a:r>
              <a:rPr lang="en-US" b="1" spc="225" err="1">
                <a:solidFill>
                  <a:srgbClr val="FFFFFB"/>
                </a:solidFill>
                <a:latin typeface="Lato Light"/>
                <a:ea typeface="+mn-ea"/>
                <a:cs typeface="Lato Light"/>
              </a:rPr>
              <a:t>Rawahy</a:t>
            </a:r>
            <a:r>
              <a:rPr lang="en-US" b="1" spc="225">
                <a:solidFill>
                  <a:srgbClr val="FFFFFB"/>
                </a:solidFill>
                <a:latin typeface="Lato Light"/>
                <a:ea typeface="+mn-ea"/>
                <a:cs typeface="Lato Light"/>
              </a:rPr>
              <a:t>, 2020</a:t>
            </a:r>
            <a:endParaRPr b="1" spc="225">
              <a:solidFill>
                <a:srgbClr val="FFFFFB"/>
              </a:solidFill>
              <a:latin typeface="Lato Light"/>
              <a:ea typeface="+mn-ea"/>
              <a:cs typeface="Lato Light"/>
            </a:endParaRPr>
          </a:p>
        </p:txBody>
      </p:sp>
      <p:sp>
        <p:nvSpPr>
          <p:cNvPr id="7" name="title copy"/>
          <p:cNvSpPr/>
          <p:nvPr/>
        </p:nvSpPr>
        <p:spPr>
          <a:xfrm>
            <a:off x="1004235" y="4663083"/>
            <a:ext cx="5141384" cy="653196"/>
          </a:xfrm>
          <a:prstGeom prst="rect">
            <a:avLst/>
          </a:prstGeom>
        </p:spPr>
        <p:txBody>
          <a:bodyPr spcFirstLastPara="1" lIns="95250" tIns="128588" rIns="95250" bIns="0" anchor="t"/>
          <a:lstStyle/>
          <a:p>
            <a:pPr algn="l" hangingPunct="0">
              <a:lnSpc>
                <a:spcPct val="91667"/>
              </a:lnSpc>
              <a:spcBef>
                <a:spcPct val="3333"/>
              </a:spcBef>
            </a:pPr>
            <a:r>
              <a:rPr lang="en-US" sz="2400">
                <a:latin typeface="Panefresco"/>
                <a:cs typeface="Panefresco"/>
              </a:rPr>
              <a:t>Countering New Atheists’ Narratives</a:t>
            </a:r>
            <a:endParaRPr sz="2400">
              <a:latin typeface="Panefresco"/>
              <a:cs typeface="Panefresco"/>
            </a:endParaRPr>
          </a:p>
        </p:txBody>
      </p:sp>
      <p:pic>
        <p:nvPicPr>
          <p:cNvPr id="8" name="Line-24"/>
          <p:cNvPicPr/>
          <p:nvPr/>
        </p:nvPicPr>
        <p:blipFill rotWithShape="1">
          <a:blip r:embed="rId6"/>
          <a:stretch>
            <a:fillRect/>
          </a:stretch>
        </p:blipFill>
        <p:spPr>
          <a:xfrm>
            <a:off x="0" y="2867025"/>
            <a:ext cx="6904340" cy="166092"/>
          </a:xfrm>
          <a:prstGeom prst="rect">
            <a:avLst/>
          </a:prstGeom>
        </p:spPr>
      </p:pic>
      <p:pic>
        <p:nvPicPr>
          <p:cNvPr id="9" name="Line-24">
            <a:extLst>
              <a:ext uri="{FF2B5EF4-FFF2-40B4-BE49-F238E27FC236}">
                <a16:creationId xmlns:a16="http://schemas.microsoft.com/office/drawing/2014/main" id="{13452501-5130-0A4C-9BE1-D082E725FE20}"/>
              </a:ext>
            </a:extLst>
          </p:cNvPr>
          <p:cNvPicPr/>
          <p:nvPr/>
        </p:nvPicPr>
        <p:blipFill rotWithShape="1">
          <a:blip r:embed="rId6"/>
          <a:stretch>
            <a:fillRect/>
          </a:stretch>
        </p:blipFill>
        <p:spPr>
          <a:xfrm>
            <a:off x="13963" y="4574903"/>
            <a:ext cx="6904340" cy="16609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7"/>
          <a:stretch>
            <a:fillRect/>
          </a:stretch>
        </p:blipFill>
        <p:spPr>
          <a:xfrm>
            <a:off x="-85780" y="1"/>
            <a:ext cx="7591616" cy="7315200"/>
          </a:xfrm>
          <a:prstGeom prst="rect">
            <a:avLst/>
          </a:prstGeom>
        </p:spPr>
      </p:pic>
      <p:sp>
        <p:nvSpPr>
          <p:cNvPr id="3" name="title copy"/>
          <p:cNvSpPr/>
          <p:nvPr/>
        </p:nvSpPr>
        <p:spPr>
          <a:xfrm>
            <a:off x="303663" y="2080113"/>
            <a:ext cx="6820151" cy="4412247"/>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Allah (SWT) asserts in the Qur’an that He is much nearer to us than our own selves; This underlines our recognition of God, our complete dependence on Him and our need to submit to His will; To many, God seems to be far and unreachable, but He reassures us that He is much near to us than our own souls or selves</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8"/>
          <a:stretch>
            <a:fillRect/>
          </a:stretch>
        </p:blipFill>
        <p:spPr>
          <a:xfrm>
            <a:off x="5100286" y="775214"/>
            <a:ext cx="1405289" cy="916249"/>
          </a:xfrm>
          <a:prstGeom prst="rect">
            <a:avLst/>
          </a:prstGeom>
        </p:spPr>
      </p:pic>
      <p:sp>
        <p:nvSpPr>
          <p:cNvPr id="5" name="title copy"/>
          <p:cNvSpPr/>
          <p:nvPr/>
        </p:nvSpPr>
        <p:spPr>
          <a:xfrm>
            <a:off x="7994709" y="990232"/>
            <a:ext cx="4712778" cy="5597379"/>
          </a:xfrm>
          <a:prstGeom prst="rect">
            <a:avLst/>
          </a:prstGeom>
        </p:spPr>
        <p:txBody>
          <a:bodyPr spcFirstLastPara="1" lIns="95250" tIns="128588" rIns="95250" bIns="0" anchor="t"/>
          <a:lstStyle/>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r>
              <a:rPr lang="en-US" sz="2000">
                <a:solidFill>
                  <a:srgbClr val="FAFBFF"/>
                </a:solidFill>
                <a:latin typeface="Lato"/>
                <a:cs typeface="Lato"/>
              </a:rPr>
              <a:t>“And We have already created man and know what his soul whispers to him, and We are closer to him than [his] jugular vein” [Qur’an 50:16]</a:t>
            </a:r>
          </a:p>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r>
              <a:rPr lang="en-US" sz="2000">
                <a:solidFill>
                  <a:srgbClr val="FAFBFF"/>
                </a:solidFill>
                <a:latin typeface="Lato"/>
                <a:cs typeface="Lato"/>
              </a:rPr>
              <a:t>“We are near to it (the soul) than you, but you do not see” [Qur’an 56:85]</a:t>
            </a:r>
          </a:p>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200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a:solidFill>
                <a:srgbClr val="FAFBFF"/>
              </a:solidFill>
              <a:latin typeface="Lato"/>
              <a:cs typeface="Lato"/>
            </a:endParaRPr>
          </a:p>
          <a:p>
            <a:pPr algn="just" hangingPunct="0">
              <a:lnSpc>
                <a:spcPct val="125000"/>
              </a:lnSpc>
            </a:pPr>
            <a:endParaRPr lang="en-US" sz="2000">
              <a:solidFill>
                <a:srgbClr val="FAFBFF"/>
              </a:solidFill>
              <a:latin typeface="Lato"/>
              <a:cs typeface="Lato"/>
            </a:endParaRPr>
          </a:p>
        </p:txBody>
      </p:sp>
      <p:pic>
        <p:nvPicPr>
          <p:cNvPr id="6" name="Line-24"/>
          <p:cNvPicPr/>
          <p:nvPr/>
        </p:nvPicPr>
        <p:blipFill rotWithShape="1">
          <a:blip r:embed="rId9"/>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22210B08-4025-0340-8B13-035259C27CB0}"/>
              </a:ext>
            </a:extLst>
          </p:cNvPr>
          <p:cNvSpPr/>
          <p:nvPr/>
        </p:nvSpPr>
        <p:spPr>
          <a:xfrm>
            <a:off x="8257420" y="1499151"/>
            <a:ext cx="4187356" cy="830997"/>
          </a:xfrm>
          <a:prstGeom prst="rect">
            <a:avLst/>
          </a:prstGeom>
          <a:ln w="12700">
            <a:solidFill>
              <a:schemeClr val="bg2"/>
            </a:solidFill>
          </a:ln>
        </p:spPr>
        <p:txBody>
          <a:bodyPr wrap="square">
            <a:spAutoFit/>
          </a:bodyPr>
          <a:lstStyle/>
          <a:p>
            <a:pPr algn="r" fontAlgn="base"/>
            <a:r>
              <a:rPr lang="ar-AE" sz="2400">
                <a:solidFill>
                  <a:schemeClr val="bg2"/>
                </a:solidFill>
                <a:latin typeface="Droid Serif"/>
              </a:rPr>
              <a:t>وَلَقَدْ خَلَقْنَا الْإِنسَانَ وَنَعْلَمُ مَا تُوَسْوِسُ بِهِ نَفْسُهُ ۖ وَنَحْنُ أَقْرَبُ إِلَيْهِ مِنْ حَبْلِ الْوَرِيدِ</a:t>
            </a:r>
          </a:p>
        </p:txBody>
      </p:sp>
      <p:sp>
        <p:nvSpPr>
          <p:cNvPr id="8" name="Rectangle 7">
            <a:extLst>
              <a:ext uri="{FF2B5EF4-FFF2-40B4-BE49-F238E27FC236}">
                <a16:creationId xmlns:a16="http://schemas.microsoft.com/office/drawing/2014/main" id="{0FBB8C91-8671-C548-B9A2-91864AA8385C}"/>
              </a:ext>
            </a:extLst>
          </p:cNvPr>
          <p:cNvSpPr/>
          <p:nvPr/>
        </p:nvSpPr>
        <p:spPr>
          <a:xfrm>
            <a:off x="8133857" y="359715"/>
            <a:ext cx="4434482" cy="830997"/>
          </a:xfrm>
          <a:prstGeom prst="rect">
            <a:avLst/>
          </a:prstGeom>
        </p:spPr>
        <p:txBody>
          <a:bodyPr wrap="square">
            <a:spAutoFit/>
          </a:bodyPr>
          <a:lstStyle/>
          <a:p>
            <a:pPr algn="ctr" hangingPunct="0"/>
            <a:r>
              <a:rPr lang="en-US" sz="2400">
                <a:solidFill>
                  <a:schemeClr val="accent4"/>
                </a:solidFill>
                <a:latin typeface="Lato"/>
                <a:cs typeface="Lato"/>
              </a:rPr>
              <a:t>The Nearness of God to Human’s Soul or Human’s Self</a:t>
            </a:r>
          </a:p>
        </p:txBody>
      </p:sp>
      <p:sp>
        <p:nvSpPr>
          <p:cNvPr id="9" name="Rectangle 8">
            <a:extLst>
              <a:ext uri="{FF2B5EF4-FFF2-40B4-BE49-F238E27FC236}">
                <a16:creationId xmlns:a16="http://schemas.microsoft.com/office/drawing/2014/main" id="{1BE48A25-0B65-724D-9BF8-3EAD12E44BBB}"/>
              </a:ext>
            </a:extLst>
          </p:cNvPr>
          <p:cNvSpPr/>
          <p:nvPr/>
        </p:nvSpPr>
        <p:spPr>
          <a:xfrm>
            <a:off x="8257420" y="4841319"/>
            <a:ext cx="4187356" cy="461665"/>
          </a:xfrm>
          <a:prstGeom prst="rect">
            <a:avLst/>
          </a:prstGeom>
          <a:ln w="12700">
            <a:solidFill>
              <a:schemeClr val="bg2"/>
            </a:solidFill>
          </a:ln>
        </p:spPr>
        <p:txBody>
          <a:bodyPr wrap="square">
            <a:spAutoFit/>
          </a:bodyPr>
          <a:lstStyle/>
          <a:p>
            <a:pPr algn="r" fontAlgn="base"/>
            <a:r>
              <a:rPr lang="ar-AE" sz="2400">
                <a:solidFill>
                  <a:schemeClr val="bg2"/>
                </a:solidFill>
                <a:latin typeface="Droid Serif"/>
              </a:rPr>
              <a:t>َنَحْنُ أَقْرَبُ إِلَيْهِ مِنكُمْ وَلَـٰكِن لَّا تُبْصِرُونَ </a:t>
            </a:r>
          </a:p>
        </p:txBody>
      </p:sp>
      <p:pic>
        <p:nvPicPr>
          <p:cNvPr id="10" name="050016" descr="050016">
            <a:hlinkClick r:id="" action="ppaction://media"/>
            <a:extLst>
              <a:ext uri="{FF2B5EF4-FFF2-40B4-BE49-F238E27FC236}">
                <a16:creationId xmlns:a16="http://schemas.microsoft.com/office/drawing/2014/main" id="{34A4A382-90A2-C848-AEEF-6454D29280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40227" y="4033122"/>
            <a:ext cx="409707" cy="409707"/>
          </a:xfrm>
          <a:prstGeom prst="rect">
            <a:avLst/>
          </a:prstGeom>
        </p:spPr>
      </p:pic>
      <p:pic>
        <p:nvPicPr>
          <p:cNvPr id="11" name="056085" descr="056085">
            <a:hlinkClick r:id="" action="ppaction://media"/>
            <a:extLst>
              <a:ext uri="{FF2B5EF4-FFF2-40B4-BE49-F238E27FC236}">
                <a16:creationId xmlns:a16="http://schemas.microsoft.com/office/drawing/2014/main" id="{EC5633DC-DB7C-D942-9DE9-7DAF711DBEA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08524" y="6020862"/>
            <a:ext cx="409707" cy="409707"/>
          </a:xfrm>
          <a:prstGeom prst="rect">
            <a:avLst/>
          </a:prstGeom>
        </p:spPr>
      </p:pic>
      <p:sp>
        <p:nvSpPr>
          <p:cNvPr id="12" name="Rectangle 11">
            <a:extLst>
              <a:ext uri="{FF2B5EF4-FFF2-40B4-BE49-F238E27FC236}">
                <a16:creationId xmlns:a16="http://schemas.microsoft.com/office/drawing/2014/main" id="{8C7B35AB-1C9A-D54F-871C-32B48E78F933}"/>
              </a:ext>
            </a:extLst>
          </p:cNvPr>
          <p:cNvSpPr/>
          <p:nvPr/>
        </p:nvSpPr>
        <p:spPr>
          <a:xfrm>
            <a:off x="12518231" y="6770819"/>
            <a:ext cx="301686" cy="369332"/>
          </a:xfrm>
          <a:prstGeom prst="rect">
            <a:avLst/>
          </a:prstGeom>
        </p:spPr>
        <p:txBody>
          <a:bodyPr wrap="none">
            <a:spAutoFit/>
          </a:bodyPr>
          <a:lstStyle/>
          <a:p>
            <a:r>
              <a:rPr lang="en-OM" dirty="0">
                <a:solidFill>
                  <a:schemeClr val="bg2"/>
                </a:solidFill>
              </a:rPr>
              <a:t>9</a:t>
            </a:r>
          </a:p>
        </p:txBody>
      </p:sp>
    </p:spTree>
    <p:extLst>
      <p:ext uri="{BB962C8B-B14F-4D97-AF65-F5344CB8AC3E}">
        <p14:creationId xmlns:p14="http://schemas.microsoft.com/office/powerpoint/2010/main" val="116101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71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311259" y="-79216"/>
            <a:ext cx="6784610" cy="882502"/>
          </a:xfrm>
          <a:prstGeom prst="rect">
            <a:avLst/>
          </a:prstGeom>
        </p:spPr>
        <p:txBody>
          <a:bodyPr spcFirstLastPara="1" lIns="95250" tIns="128588" rIns="95250" bIns="0" anchor="t"/>
          <a:lstStyle/>
          <a:p>
            <a:pPr algn="ctr" hangingPunct="0">
              <a:lnSpc>
                <a:spcPct val="91667"/>
              </a:lnSpc>
              <a:spcBef>
                <a:spcPct val="3333"/>
              </a:spcBef>
            </a:pPr>
            <a:r>
              <a:rPr lang="en-US" sz="3600" dirty="0">
                <a:solidFill>
                  <a:srgbClr val="F2A956"/>
                </a:solidFill>
                <a:latin typeface="Panefresco"/>
                <a:ea typeface="+mn-ea"/>
                <a:cs typeface="Panefresco"/>
              </a:rPr>
              <a:t>The Power of Reason</a:t>
            </a:r>
            <a:endParaRPr sz="3600" dirty="0">
              <a:solidFill>
                <a:srgbClr val="F2A956"/>
              </a:solidFill>
              <a:latin typeface="Panefresco"/>
              <a:ea typeface="+mn-ea"/>
              <a:cs typeface="Panefresco"/>
            </a:endParaRPr>
          </a:p>
        </p:txBody>
      </p:sp>
      <p:sp>
        <p:nvSpPr>
          <p:cNvPr id="10" name="title copy"/>
          <p:cNvSpPr/>
          <p:nvPr/>
        </p:nvSpPr>
        <p:spPr>
          <a:xfrm>
            <a:off x="219093" y="441250"/>
            <a:ext cx="6968943" cy="6943921"/>
          </a:xfrm>
          <a:prstGeom prst="rect">
            <a:avLst/>
          </a:prstGeom>
        </p:spPr>
        <p:txBody>
          <a:bodyPr spcFirstLastPara="1" lIns="95250" tIns="128588" rIns="95250" bIns="0" anchor="t"/>
          <a:lstStyle/>
          <a:p>
            <a:pPr marL="342900" indent="-342900" algn="just" hangingPunct="0">
              <a:spcBef>
                <a:spcPts val="600"/>
              </a:spcBef>
              <a:buFont typeface="Wingdings" pitchFamily="2" charset="2"/>
              <a:buChar char="§"/>
            </a:pPr>
            <a:r>
              <a:rPr lang="en-US" sz="2000" dirty="0">
                <a:solidFill>
                  <a:srgbClr val="132B54"/>
                </a:solidFill>
                <a:latin typeface="Lato"/>
                <a:cs typeface="Lato"/>
              </a:rPr>
              <a:t>In the vegetation domain, the perfection and excellence of plants is to bear specific fruits and the conditions of nature that are available for the development are determined for them as there is no element of consciousness and freewill in the vegetative domain </a:t>
            </a:r>
          </a:p>
          <a:p>
            <a:pPr marL="342900" indent="-342900" algn="just" hangingPunct="0">
              <a:spcBef>
                <a:spcPts val="600"/>
              </a:spcBef>
              <a:buFont typeface="Wingdings" pitchFamily="2" charset="2"/>
              <a:buChar char="§"/>
            </a:pPr>
            <a:r>
              <a:rPr lang="en-US" sz="2000" dirty="0">
                <a:solidFill>
                  <a:srgbClr val="132B54"/>
                </a:solidFill>
                <a:latin typeface="Lato"/>
                <a:cs typeface="Lato"/>
              </a:rPr>
              <a:t>In animal domain, consciousness and freewill is limited to the level of basic instincts, and the perfection and excellency is their physical abilities to search for food and drink, and to perform physical work</a:t>
            </a:r>
          </a:p>
          <a:p>
            <a:pPr marL="342900" indent="-342900" algn="just" hangingPunct="0">
              <a:spcBef>
                <a:spcPts val="600"/>
              </a:spcBef>
              <a:buFont typeface="Wingdings" pitchFamily="2" charset="2"/>
              <a:buChar char="§"/>
            </a:pPr>
            <a:r>
              <a:rPr lang="en-US" sz="2000" dirty="0">
                <a:solidFill>
                  <a:srgbClr val="132B54"/>
                </a:solidFill>
                <a:latin typeface="Lato"/>
                <a:cs typeface="Lato"/>
              </a:rPr>
              <a:t>In the human domain, however, in addition to the vegetational and animalistic features; Human beings have been bestowed with extra privileges of consciousness and freewill, such that, they are existentially pursue perfection and excellence through the exercise of their consciousness and freewill, and the faculty of reason</a:t>
            </a:r>
          </a:p>
          <a:p>
            <a:pPr marL="342900" indent="-342900" algn="just" hangingPunct="0">
              <a:spcBef>
                <a:spcPts val="600"/>
              </a:spcBef>
              <a:buFont typeface="Wingdings" pitchFamily="2" charset="2"/>
              <a:buChar char="§"/>
            </a:pPr>
            <a:r>
              <a:rPr lang="en-US" sz="2000" dirty="0">
                <a:solidFill>
                  <a:srgbClr val="132B54"/>
                </a:solidFill>
                <a:latin typeface="Lato"/>
                <a:cs typeface="Lato"/>
              </a:rPr>
              <a:t>The use of reason is significant in understanding the fundamental reality that is important to all humans: </a:t>
            </a:r>
            <a:r>
              <a:rPr lang="en-US" sz="2000" dirty="0">
                <a:solidFill>
                  <a:srgbClr val="FF0000"/>
                </a:solidFill>
                <a:latin typeface="Lato"/>
                <a:cs typeface="Lato"/>
              </a:rPr>
              <a:t>knowing the Creator</a:t>
            </a:r>
            <a:r>
              <a:rPr lang="en-US" sz="2000" dirty="0">
                <a:solidFill>
                  <a:srgbClr val="132B54"/>
                </a:solidFill>
                <a:latin typeface="Lato"/>
                <a:cs typeface="Lato"/>
              </a:rPr>
              <a:t>; If you transit this life and missed all the signposts that are pointing towards the Creator, you have not attained the human perfection and excellence </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pic>
        <p:nvPicPr>
          <p:cNvPr id="12" name="Picture 11">
            <a:extLst>
              <a:ext uri="{FF2B5EF4-FFF2-40B4-BE49-F238E27FC236}">
                <a16:creationId xmlns:a16="http://schemas.microsoft.com/office/drawing/2014/main" id="{233AEE3B-E969-C241-8E43-C612326DDEF6}"/>
              </a:ext>
            </a:extLst>
          </p:cNvPr>
          <p:cNvPicPr>
            <a:picLocks noChangeAspect="1"/>
          </p:cNvPicPr>
          <p:nvPr/>
        </p:nvPicPr>
        <p:blipFill rotWithShape="1">
          <a:blip r:embed="rId5">
            <a:extLst>
              <a:ext uri="{28A0092B-C50C-407E-A947-70E740481C1C}">
                <a14:useLocalDpi xmlns:a14="http://schemas.microsoft.com/office/drawing/2010/main" val="0"/>
              </a:ext>
            </a:extLst>
          </a:blip>
          <a:srcRect t="11724" r="10945"/>
          <a:stretch/>
        </p:blipFill>
        <p:spPr>
          <a:xfrm>
            <a:off x="9227492" y="4810369"/>
            <a:ext cx="1993304" cy="1701545"/>
          </a:xfrm>
          <a:prstGeom prst="rect">
            <a:avLst/>
          </a:prstGeom>
        </p:spPr>
      </p:pic>
      <p:pic>
        <p:nvPicPr>
          <p:cNvPr id="5" name="Picture 4" descr="A close up of a fruit tree&#10;&#10;Description automatically generated">
            <a:extLst>
              <a:ext uri="{FF2B5EF4-FFF2-40B4-BE49-F238E27FC236}">
                <a16:creationId xmlns:a16="http://schemas.microsoft.com/office/drawing/2014/main" id="{58539FCC-BF29-4447-9F49-4C0B921CE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7493" y="803286"/>
            <a:ext cx="1993304" cy="1946454"/>
          </a:xfrm>
          <a:prstGeom prst="rect">
            <a:avLst/>
          </a:prstGeom>
        </p:spPr>
      </p:pic>
      <p:pic>
        <p:nvPicPr>
          <p:cNvPr id="7" name="Picture 6" descr="A group of people riding on the back of a horse&#10;&#10;Description automatically generated">
            <a:extLst>
              <a:ext uri="{FF2B5EF4-FFF2-40B4-BE49-F238E27FC236}">
                <a16:creationId xmlns:a16="http://schemas.microsoft.com/office/drawing/2014/main" id="{D69B161D-978B-AA44-87A7-3772AACCE9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7492" y="2900402"/>
            <a:ext cx="1993304" cy="1759305"/>
          </a:xfrm>
          <a:prstGeom prst="rect">
            <a:avLst/>
          </a:prstGeom>
        </p:spPr>
      </p:pic>
      <p:sp>
        <p:nvSpPr>
          <p:cNvPr id="13" name="Rectangle 12">
            <a:extLst>
              <a:ext uri="{FF2B5EF4-FFF2-40B4-BE49-F238E27FC236}">
                <a16:creationId xmlns:a16="http://schemas.microsoft.com/office/drawing/2014/main" id="{A3FDD2FD-CF80-C742-BD50-1E803EF6B1DD}"/>
              </a:ext>
            </a:extLst>
          </p:cNvPr>
          <p:cNvSpPr/>
          <p:nvPr/>
        </p:nvSpPr>
        <p:spPr>
          <a:xfrm>
            <a:off x="12552616" y="6797521"/>
            <a:ext cx="418704" cy="369332"/>
          </a:xfrm>
          <a:prstGeom prst="rect">
            <a:avLst/>
          </a:prstGeom>
        </p:spPr>
        <p:txBody>
          <a:bodyPr wrap="none">
            <a:spAutoFit/>
          </a:bodyPr>
          <a:lstStyle/>
          <a:p>
            <a:r>
              <a:rPr lang="en-OM" dirty="0">
                <a:solidFill>
                  <a:schemeClr val="bg2"/>
                </a:solidFill>
              </a:rPr>
              <a:t>10</a:t>
            </a:r>
          </a:p>
        </p:txBody>
      </p:sp>
    </p:spTree>
    <p:extLst>
      <p:ext uri="{BB962C8B-B14F-4D97-AF65-F5344CB8AC3E}">
        <p14:creationId xmlns:p14="http://schemas.microsoft.com/office/powerpoint/2010/main" val="319004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403093" y="2080113"/>
            <a:ext cx="6688823" cy="4193095"/>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The Qur’anic depiction of human nature is by far more insightful and more dignified in comparison to atheists’ appalling and depressing image of Darwinian ape squatting in human’s family tree, something diametrically opposed to the Islamic concept of human dignity and the best of God’s creations</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pic>
        <p:nvPicPr>
          <p:cNvPr id="6" name="Line-24"/>
          <p:cNvPicPr/>
          <p:nvPr/>
        </p:nvPicPr>
        <p:blipFill rotWithShape="1">
          <a:blip r:embed="rId5"/>
          <a:stretch>
            <a:fillRect/>
          </a:stretch>
        </p:blipFill>
        <p:spPr>
          <a:xfrm>
            <a:off x="303663" y="6492361"/>
            <a:ext cx="6688823" cy="95250"/>
          </a:xfrm>
          <a:prstGeom prst="rect">
            <a:avLst/>
          </a:prstGeom>
        </p:spPr>
      </p:pic>
      <p:sp>
        <p:nvSpPr>
          <p:cNvPr id="12" name="Rectangle 11">
            <a:extLst>
              <a:ext uri="{FF2B5EF4-FFF2-40B4-BE49-F238E27FC236}">
                <a16:creationId xmlns:a16="http://schemas.microsoft.com/office/drawing/2014/main" id="{0545D728-F85E-1047-AB26-282E801E1EC7}"/>
              </a:ext>
            </a:extLst>
          </p:cNvPr>
          <p:cNvSpPr/>
          <p:nvPr/>
        </p:nvSpPr>
        <p:spPr>
          <a:xfrm>
            <a:off x="7740501" y="125864"/>
            <a:ext cx="5050465" cy="7063472"/>
          </a:xfrm>
          <a:prstGeom prst="rect">
            <a:avLst/>
          </a:prstGeom>
        </p:spPr>
        <p:txBody>
          <a:bodyPr wrap="square">
            <a:spAutoFit/>
          </a:bodyPr>
          <a:lstStyle/>
          <a:p>
            <a:pPr algn="ctr">
              <a:spcBef>
                <a:spcPts val="600"/>
              </a:spcBef>
              <a:buClr>
                <a:schemeClr val="accent4"/>
              </a:buClr>
            </a:pPr>
            <a:r>
              <a:rPr lang="en-US" sz="2400" dirty="0">
                <a:solidFill>
                  <a:schemeClr val="accent4"/>
                </a:solidFill>
                <a:latin typeface="Century Gothic" panose="020B0502020202020204" pitchFamily="34" charset="0"/>
              </a:rPr>
              <a:t>The Qur’anic Depiction of Human Nature</a:t>
            </a:r>
          </a:p>
          <a:p>
            <a:pPr marL="285750" indent="-285750" algn="just">
              <a:spcBef>
                <a:spcPts val="600"/>
              </a:spcBef>
              <a:buClr>
                <a:schemeClr val="accent4"/>
              </a:buClr>
              <a:buFont typeface="Wingdings" pitchFamily="2" charset="2"/>
              <a:buChar char="§"/>
            </a:pPr>
            <a:r>
              <a:rPr lang="en-US" dirty="0">
                <a:solidFill>
                  <a:schemeClr val="bg2"/>
                </a:solidFill>
                <a:latin typeface="Century Gothic" panose="020B0502020202020204" pitchFamily="34" charset="0"/>
              </a:rPr>
              <a:t>Human being is a progeny of Adam and has pre-existed in the spiritual realm before came to this world</a:t>
            </a:r>
          </a:p>
          <a:p>
            <a:pPr marL="285750" indent="-285750" algn="just">
              <a:spcBef>
                <a:spcPts val="600"/>
              </a:spcBef>
              <a:buClr>
                <a:schemeClr val="accent4"/>
              </a:buClr>
              <a:buFont typeface="Wingdings" pitchFamily="2" charset="2"/>
              <a:buChar char="§"/>
            </a:pPr>
            <a:r>
              <a:rPr lang="en-US" dirty="0">
                <a:solidFill>
                  <a:schemeClr val="bg2"/>
                </a:solidFill>
                <a:latin typeface="Century Gothic" panose="020B0502020202020204" pitchFamily="34" charset="0"/>
              </a:rPr>
              <a:t>Human being is the vicegerent (</a:t>
            </a:r>
            <a:r>
              <a:rPr lang="en-US" i="1" dirty="0">
                <a:solidFill>
                  <a:schemeClr val="bg2"/>
                </a:solidFill>
                <a:latin typeface="Century Gothic" panose="020B0502020202020204" pitchFamily="34" charset="0"/>
              </a:rPr>
              <a:t>Khalifa</a:t>
            </a:r>
            <a:r>
              <a:rPr lang="en-US" dirty="0">
                <a:solidFill>
                  <a:schemeClr val="bg2"/>
                </a:solidFill>
                <a:latin typeface="Century Gothic" panose="020B0502020202020204" pitchFamily="34" charset="0"/>
              </a:rPr>
              <a:t>) of God on earth</a:t>
            </a:r>
          </a:p>
          <a:p>
            <a:pPr marL="285750" indent="-285750" algn="just">
              <a:spcBef>
                <a:spcPts val="600"/>
              </a:spcBef>
              <a:buClr>
                <a:schemeClr val="accent4"/>
              </a:buClr>
              <a:buFont typeface="Wingdings" pitchFamily="2" charset="2"/>
              <a:buChar char="§"/>
            </a:pPr>
            <a:r>
              <a:rPr lang="en-US" dirty="0">
                <a:solidFill>
                  <a:schemeClr val="bg2"/>
                </a:solidFill>
                <a:latin typeface="Century Gothic" panose="020B0502020202020204" pitchFamily="34" charset="0"/>
              </a:rPr>
              <a:t>Human being is given the trust (</a:t>
            </a:r>
            <a:r>
              <a:rPr lang="en-US" i="1" dirty="0" err="1">
                <a:solidFill>
                  <a:schemeClr val="bg2"/>
                </a:solidFill>
                <a:latin typeface="Century Gothic" panose="020B0502020202020204" pitchFamily="34" charset="0"/>
              </a:rPr>
              <a:t>Amanah</a:t>
            </a:r>
            <a:r>
              <a:rPr lang="en-US" dirty="0">
                <a:solidFill>
                  <a:schemeClr val="bg2"/>
                </a:solidFill>
                <a:latin typeface="Century Gothic" panose="020B0502020202020204" pitchFamily="34" charset="0"/>
              </a:rPr>
              <a:t>)</a:t>
            </a:r>
          </a:p>
          <a:p>
            <a:pPr marL="285750" indent="-285750" algn="just">
              <a:spcBef>
                <a:spcPts val="600"/>
              </a:spcBef>
              <a:buClr>
                <a:schemeClr val="accent4"/>
              </a:buClr>
              <a:buFont typeface="Wingdings" pitchFamily="2" charset="2"/>
              <a:buChar char="§"/>
            </a:pPr>
            <a:r>
              <a:rPr lang="en-US" dirty="0">
                <a:solidFill>
                  <a:schemeClr val="bg2"/>
                </a:solidFill>
                <a:latin typeface="Century Gothic" panose="020B0502020202020204" pitchFamily="34" charset="0"/>
              </a:rPr>
              <a:t>Human being was taught by God - as such, he possesses the creative intelligence</a:t>
            </a:r>
          </a:p>
          <a:p>
            <a:pPr marL="285750" indent="-285750" algn="just">
              <a:spcBef>
                <a:spcPts val="600"/>
              </a:spcBef>
              <a:buClr>
                <a:schemeClr val="accent4"/>
              </a:buClr>
              <a:buFont typeface="Wingdings" pitchFamily="2" charset="2"/>
              <a:buChar char="§"/>
            </a:pPr>
            <a:r>
              <a:rPr lang="en-US" dirty="0">
                <a:solidFill>
                  <a:schemeClr val="bg2"/>
                </a:solidFill>
                <a:latin typeface="Century Gothic" panose="020B0502020202020204" pitchFamily="34" charset="0"/>
              </a:rPr>
              <a:t>Human being is created in the best of molds and has been honored</a:t>
            </a:r>
          </a:p>
          <a:p>
            <a:pPr marL="285750" indent="-285750" algn="just">
              <a:spcBef>
                <a:spcPts val="600"/>
              </a:spcBef>
              <a:buClr>
                <a:schemeClr val="accent4"/>
              </a:buClr>
              <a:buFont typeface="Wingdings" pitchFamily="2" charset="2"/>
              <a:buChar char="§"/>
            </a:pPr>
            <a:r>
              <a:rPr lang="en-US" dirty="0">
                <a:solidFill>
                  <a:schemeClr val="bg2"/>
                </a:solidFill>
                <a:latin typeface="Century Gothic" panose="020B0502020202020204" pitchFamily="34" charset="0"/>
              </a:rPr>
              <a:t>Human being was given the natural disposition (</a:t>
            </a:r>
            <a:r>
              <a:rPr lang="en-US" i="1" dirty="0">
                <a:solidFill>
                  <a:schemeClr val="bg2"/>
                </a:solidFill>
                <a:latin typeface="Century Gothic" panose="020B0502020202020204" pitchFamily="34" charset="0"/>
              </a:rPr>
              <a:t>Fitrah</a:t>
            </a:r>
            <a:r>
              <a:rPr lang="en-US" dirty="0">
                <a:solidFill>
                  <a:schemeClr val="bg2"/>
                </a:solidFill>
                <a:latin typeface="Century Gothic" panose="020B0502020202020204" pitchFamily="34" charset="0"/>
              </a:rPr>
              <a:t>)</a:t>
            </a:r>
          </a:p>
          <a:p>
            <a:pPr marL="285750" indent="-285750" algn="just">
              <a:spcBef>
                <a:spcPts val="600"/>
              </a:spcBef>
              <a:buClr>
                <a:schemeClr val="accent4"/>
              </a:buClr>
              <a:buFont typeface="Wingdings" pitchFamily="2" charset="2"/>
              <a:buChar char="§"/>
            </a:pPr>
            <a:r>
              <a:rPr lang="en-US" dirty="0">
                <a:solidFill>
                  <a:schemeClr val="bg2"/>
                </a:solidFill>
                <a:latin typeface="Century Gothic" panose="020B0502020202020204" pitchFamily="34" charset="0"/>
              </a:rPr>
              <a:t>Human being is placed on the highest pedestal in the hierarchy of creations</a:t>
            </a:r>
          </a:p>
          <a:p>
            <a:pPr marL="285750" indent="-285750" algn="just">
              <a:spcBef>
                <a:spcPts val="600"/>
              </a:spcBef>
              <a:buClr>
                <a:schemeClr val="accent4"/>
              </a:buClr>
              <a:buFont typeface="Wingdings" pitchFamily="2" charset="2"/>
              <a:buChar char="§"/>
            </a:pPr>
            <a:r>
              <a:rPr lang="en-US" dirty="0">
                <a:solidFill>
                  <a:schemeClr val="bg2"/>
                </a:solidFill>
                <a:latin typeface="Century Gothic" panose="020B0502020202020204" pitchFamily="34" charset="0"/>
              </a:rPr>
              <a:t>The world was prepared for human beings before their coming</a:t>
            </a:r>
          </a:p>
          <a:p>
            <a:pPr marL="285750" indent="-285750" algn="just">
              <a:spcBef>
                <a:spcPts val="600"/>
              </a:spcBef>
              <a:buClr>
                <a:schemeClr val="accent4"/>
              </a:buClr>
              <a:buFont typeface="Wingdings" pitchFamily="2" charset="2"/>
              <a:buChar char="§"/>
            </a:pPr>
            <a:r>
              <a:rPr lang="en-US" dirty="0">
                <a:solidFill>
                  <a:schemeClr val="bg2"/>
                </a:solidFill>
                <a:latin typeface="Century Gothic" panose="020B0502020202020204" pitchFamily="34" charset="0"/>
              </a:rPr>
              <a:t>Human being has a dual nature of body and spirit, with consciousness, freewill, and power of reason</a:t>
            </a:r>
            <a:endParaRPr lang="en-OM" dirty="0">
              <a:solidFill>
                <a:schemeClr val="bg2"/>
              </a:solidFill>
              <a:latin typeface="Century Gothic" panose="020B0502020202020204" pitchFamily="34" charset="0"/>
            </a:endParaRPr>
          </a:p>
        </p:txBody>
      </p:sp>
      <p:sp>
        <p:nvSpPr>
          <p:cNvPr id="5" name="Rectangle 4">
            <a:extLst>
              <a:ext uri="{FF2B5EF4-FFF2-40B4-BE49-F238E27FC236}">
                <a16:creationId xmlns:a16="http://schemas.microsoft.com/office/drawing/2014/main" id="{94BD1DCC-ADC9-BC4D-AA79-1F7F2FEA9C0B}"/>
              </a:ext>
            </a:extLst>
          </p:cNvPr>
          <p:cNvSpPr/>
          <p:nvPr/>
        </p:nvSpPr>
        <p:spPr>
          <a:xfrm>
            <a:off x="12581614" y="6866170"/>
            <a:ext cx="418704" cy="369332"/>
          </a:xfrm>
          <a:prstGeom prst="rect">
            <a:avLst/>
          </a:prstGeom>
        </p:spPr>
        <p:txBody>
          <a:bodyPr wrap="none">
            <a:spAutoFit/>
          </a:bodyPr>
          <a:lstStyle/>
          <a:p>
            <a:r>
              <a:rPr lang="en-OM" dirty="0">
                <a:solidFill>
                  <a:schemeClr val="bg2"/>
                </a:solidFill>
              </a:rPr>
              <a:t>11</a:t>
            </a:r>
          </a:p>
        </p:txBody>
      </p:sp>
    </p:spTree>
    <p:extLst>
      <p:ext uri="{BB962C8B-B14F-4D97-AF65-F5344CB8AC3E}">
        <p14:creationId xmlns:p14="http://schemas.microsoft.com/office/powerpoint/2010/main" val="212652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rcRect l="363" t="15611" r="363" b="546"/>
          <a:stretch>
            <a:fillRect/>
          </a:stretch>
        </a:blipFill>
        <a:effectLst/>
      </p:bgPr>
    </p:bg>
    <p:spTree>
      <p:nvGrpSpPr>
        <p:cNvPr id="1" name="slide 3"/>
        <p:cNvGrpSpPr/>
        <p:nvPr/>
      </p:nvGrpSpPr>
      <p:grpSpPr>
        <a:xfrm>
          <a:off x="0" y="0"/>
          <a:ext cx="0" cy="0"/>
          <a:chOff x="0" y="0"/>
          <a:chExt cx="0" cy="0"/>
        </a:xfrm>
      </p:grpSpPr>
      <p:sp>
        <p:nvSpPr>
          <p:cNvPr id="2" name="title copy"/>
          <p:cNvSpPr/>
          <p:nvPr/>
        </p:nvSpPr>
        <p:spPr>
          <a:xfrm>
            <a:off x="1042224" y="1299177"/>
            <a:ext cx="4244827" cy="752475"/>
          </a:xfrm>
          <a:prstGeom prst="rect">
            <a:avLst/>
          </a:prstGeom>
        </p:spPr>
        <p:txBody>
          <a:bodyPr spcFirstLastPara="1" lIns="0" tIns="0" rIns="0" bIns="0" anchor="t"/>
          <a:lstStyle/>
          <a:p>
            <a:pPr algn="l" hangingPunct="0">
              <a:lnSpc>
                <a:spcPct val="125000"/>
              </a:lnSpc>
            </a:pPr>
            <a:r>
              <a:rPr lang="en-US" sz="2550">
                <a:solidFill>
                  <a:srgbClr val="132B54"/>
                </a:solidFill>
                <a:latin typeface="Lato"/>
                <a:ea typeface="+mn-ea"/>
                <a:cs typeface="Lato"/>
              </a:rPr>
              <a:t>Finding God Through Reason:</a:t>
            </a:r>
          </a:p>
          <a:p>
            <a:pPr algn="l" hangingPunct="0">
              <a:lnSpc>
                <a:spcPct val="125000"/>
              </a:lnSpc>
            </a:pPr>
            <a:r>
              <a:rPr lang="en-US" sz="2000">
                <a:solidFill>
                  <a:srgbClr val="132B54"/>
                </a:solidFill>
                <a:latin typeface="Lato"/>
                <a:cs typeface="Lato"/>
              </a:rPr>
              <a:t>Countering New Atheists’ Narratives</a:t>
            </a:r>
            <a:endParaRPr sz="2000">
              <a:solidFill>
                <a:srgbClr val="132B54"/>
              </a:solidFill>
              <a:latin typeface="Lato"/>
              <a:ea typeface="+mn-ea"/>
              <a:cs typeface="Lato"/>
            </a:endParaRPr>
          </a:p>
        </p:txBody>
      </p:sp>
      <p:pic>
        <p:nvPicPr>
          <p:cNvPr id="3" name="arrow"/>
          <p:cNvPicPr/>
          <p:nvPr/>
        </p:nvPicPr>
        <p:blipFill rotWithShape="1">
          <a:blip r:embed="rId4"/>
          <a:stretch>
            <a:fillRect/>
          </a:stretch>
        </p:blipFill>
        <p:spPr>
          <a:xfrm>
            <a:off x="2104587" y="3429000"/>
            <a:ext cx="942975" cy="723900"/>
          </a:xfrm>
          <a:prstGeom prst="rect">
            <a:avLst/>
          </a:prstGeom>
        </p:spPr>
      </p:pic>
      <p:sp>
        <p:nvSpPr>
          <p:cNvPr id="4" name="title copy"/>
          <p:cNvSpPr/>
          <p:nvPr/>
        </p:nvSpPr>
        <p:spPr>
          <a:xfrm>
            <a:off x="3075253"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Lato"/>
                <a:ea typeface="+mn-ea"/>
                <a:cs typeface="Lato"/>
              </a:rPr>
              <a:t>2</a:t>
            </a:r>
          </a:p>
        </p:txBody>
      </p:sp>
      <p:sp>
        <p:nvSpPr>
          <p:cNvPr id="5" name="title copy"/>
          <p:cNvSpPr/>
          <p:nvPr/>
        </p:nvSpPr>
        <p:spPr>
          <a:xfrm>
            <a:off x="5791865"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Trebuchet MS"/>
                <a:ea typeface="+mn-ea"/>
                <a:cs typeface="Trebuchet MS"/>
              </a:rPr>
              <a:t>3</a:t>
            </a:r>
          </a:p>
        </p:txBody>
      </p:sp>
      <p:sp>
        <p:nvSpPr>
          <p:cNvPr id="6" name="title copy"/>
          <p:cNvSpPr/>
          <p:nvPr/>
        </p:nvSpPr>
        <p:spPr>
          <a:xfrm>
            <a:off x="393195"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Lato"/>
                <a:ea typeface="+mn-ea"/>
                <a:cs typeface="Lato"/>
              </a:rPr>
              <a:t>1</a:t>
            </a:r>
          </a:p>
        </p:txBody>
      </p:sp>
      <p:pic>
        <p:nvPicPr>
          <p:cNvPr id="7" name="arrow"/>
          <p:cNvPicPr/>
          <p:nvPr/>
        </p:nvPicPr>
        <p:blipFill rotWithShape="1">
          <a:blip r:embed="rId4"/>
          <a:stretch>
            <a:fillRect/>
          </a:stretch>
        </p:blipFill>
        <p:spPr>
          <a:xfrm>
            <a:off x="4763761" y="3426209"/>
            <a:ext cx="942975" cy="723900"/>
          </a:xfrm>
          <a:prstGeom prst="rect">
            <a:avLst/>
          </a:prstGeom>
        </p:spPr>
      </p:pic>
      <p:pic>
        <p:nvPicPr>
          <p:cNvPr id="8" name="circle"/>
          <p:cNvPicPr/>
          <p:nvPr/>
        </p:nvPicPr>
        <p:blipFill rotWithShape="1">
          <a:blip r:embed="rId5">
            <a:duotone>
              <a:schemeClr val="accent6">
                <a:shade val="45000"/>
                <a:satMod val="135000"/>
              </a:schemeClr>
              <a:prstClr val="white"/>
            </a:duotone>
          </a:blip>
          <a:stretch>
            <a:fillRect/>
          </a:stretch>
        </p:blipFill>
        <p:spPr>
          <a:xfrm>
            <a:off x="593220" y="3152775"/>
            <a:ext cx="1238250" cy="1238250"/>
          </a:xfrm>
          <a:prstGeom prst="rect">
            <a:avLst/>
          </a:prstGeom>
        </p:spPr>
      </p:pic>
      <p:pic>
        <p:nvPicPr>
          <p:cNvPr id="9" name="circle"/>
          <p:cNvPicPr/>
          <p:nvPr/>
        </p:nvPicPr>
        <p:blipFill rotWithShape="1">
          <a:blip r:embed="rId5">
            <a:duotone>
              <a:schemeClr val="accent6">
                <a:shade val="45000"/>
                <a:satMod val="135000"/>
              </a:schemeClr>
              <a:prstClr val="white"/>
            </a:duotone>
          </a:blip>
          <a:stretch>
            <a:fillRect/>
          </a:stretch>
        </p:blipFill>
        <p:spPr>
          <a:xfrm>
            <a:off x="3281104" y="3163568"/>
            <a:ext cx="1238250" cy="1238250"/>
          </a:xfrm>
          <a:prstGeom prst="rect">
            <a:avLst/>
          </a:prstGeom>
        </p:spPr>
      </p:pic>
      <p:pic>
        <p:nvPicPr>
          <p:cNvPr id="10" name="circle"/>
          <p:cNvPicPr/>
          <p:nvPr/>
        </p:nvPicPr>
        <p:blipFill rotWithShape="1">
          <a:blip r:embed="rId5">
            <a:duotone>
              <a:prstClr val="black"/>
              <a:schemeClr val="accent6">
                <a:tint val="45000"/>
                <a:satMod val="400000"/>
              </a:schemeClr>
            </a:duotone>
          </a:blip>
          <a:stretch>
            <a:fillRect/>
          </a:stretch>
        </p:blipFill>
        <p:spPr>
          <a:xfrm>
            <a:off x="5960714" y="3151703"/>
            <a:ext cx="1238250" cy="1238250"/>
          </a:xfrm>
          <a:prstGeom prst="rect">
            <a:avLst/>
          </a:prstGeom>
        </p:spPr>
      </p:pic>
      <p:sp>
        <p:nvSpPr>
          <p:cNvPr id="14" name="title copy"/>
          <p:cNvSpPr/>
          <p:nvPr/>
        </p:nvSpPr>
        <p:spPr>
          <a:xfrm>
            <a:off x="259057" y="4692982"/>
            <a:ext cx="2483289" cy="421625"/>
          </a:xfrm>
          <a:prstGeom prst="rect">
            <a:avLst/>
          </a:prstGeom>
        </p:spPr>
        <p:txBody>
          <a:bodyPr spcFirstLastPara="1" lIns="0" tIns="0" rIns="0" bIns="0" anchor="t"/>
          <a:lstStyle/>
          <a:p>
            <a:pPr hangingPunct="0">
              <a:lnSpc>
                <a:spcPct val="125000"/>
              </a:lnSpc>
            </a:pPr>
            <a:r>
              <a:rPr lang="en-US" sz="1800" i="1">
                <a:solidFill>
                  <a:srgbClr val="132B54"/>
                </a:solidFill>
                <a:latin typeface="Lato"/>
                <a:ea typeface="+mn-ea"/>
                <a:cs typeface="Lato"/>
              </a:rPr>
              <a:t>The Foundational Belief</a:t>
            </a:r>
            <a:endParaRPr sz="1800" i="1">
              <a:solidFill>
                <a:srgbClr val="132B54"/>
              </a:solidFill>
              <a:latin typeface="Lato"/>
              <a:ea typeface="+mn-ea"/>
              <a:cs typeface="Lato"/>
            </a:endParaRPr>
          </a:p>
        </p:txBody>
      </p:sp>
      <p:sp>
        <p:nvSpPr>
          <p:cNvPr id="15" name="title copy"/>
          <p:cNvSpPr/>
          <p:nvPr/>
        </p:nvSpPr>
        <p:spPr>
          <a:xfrm>
            <a:off x="1042224" y="472619"/>
            <a:ext cx="5524500" cy="752475"/>
          </a:xfrm>
          <a:prstGeom prst="rect">
            <a:avLst/>
          </a:prstGeom>
        </p:spPr>
        <p:txBody>
          <a:bodyPr spcFirstLastPara="1" lIns="0" tIns="0" rIns="0" bIns="0" anchor="t"/>
          <a:lstStyle/>
          <a:p>
            <a:pPr algn="l" hangingPunct="0">
              <a:lnSpc>
                <a:spcPct val="91667"/>
              </a:lnSpc>
              <a:spcBef>
                <a:spcPct val="3333"/>
              </a:spcBef>
            </a:pPr>
            <a:r>
              <a:rPr lang="en-US" sz="5400">
                <a:solidFill>
                  <a:srgbClr val="132B54"/>
                </a:solidFill>
                <a:latin typeface="Panefresco"/>
                <a:ea typeface="+mn-ea"/>
                <a:cs typeface="Panefresco"/>
              </a:rPr>
              <a:t>AGENDA</a:t>
            </a:r>
          </a:p>
        </p:txBody>
      </p:sp>
      <p:sp>
        <p:nvSpPr>
          <p:cNvPr id="16" name="title copy"/>
          <p:cNvSpPr/>
          <p:nvPr/>
        </p:nvSpPr>
        <p:spPr>
          <a:xfrm>
            <a:off x="8504488" y="2438400"/>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Trebuchet MS"/>
                <a:ea typeface="+mn-ea"/>
                <a:cs typeface="Trebuchet MS"/>
              </a:rPr>
              <a:t>4</a:t>
            </a:r>
          </a:p>
        </p:txBody>
      </p:sp>
      <p:pic>
        <p:nvPicPr>
          <p:cNvPr id="17" name="arrow"/>
          <p:cNvPicPr/>
          <p:nvPr/>
        </p:nvPicPr>
        <p:blipFill rotWithShape="1">
          <a:blip r:embed="rId4"/>
          <a:stretch>
            <a:fillRect/>
          </a:stretch>
        </p:blipFill>
        <p:spPr>
          <a:xfrm>
            <a:off x="7495847" y="3432023"/>
            <a:ext cx="942975" cy="723900"/>
          </a:xfrm>
          <a:prstGeom prst="rect">
            <a:avLst/>
          </a:prstGeom>
        </p:spPr>
      </p:pic>
      <p:pic>
        <p:nvPicPr>
          <p:cNvPr id="18" name="circle"/>
          <p:cNvPicPr/>
          <p:nvPr/>
        </p:nvPicPr>
        <p:blipFill rotWithShape="1">
          <a:blip r:embed="rId5">
            <a:duotone>
              <a:schemeClr val="accent6">
                <a:shade val="45000"/>
                <a:satMod val="135000"/>
              </a:schemeClr>
              <a:prstClr val="white"/>
            </a:duotone>
          </a:blip>
          <a:stretch>
            <a:fillRect/>
          </a:stretch>
        </p:blipFill>
        <p:spPr>
          <a:xfrm>
            <a:off x="8703435" y="3157517"/>
            <a:ext cx="1238250" cy="1238250"/>
          </a:xfrm>
          <a:prstGeom prst="rect">
            <a:avLst/>
          </a:prstGeom>
        </p:spPr>
      </p:pic>
      <p:sp>
        <p:nvSpPr>
          <p:cNvPr id="20" name="title copy"/>
          <p:cNvSpPr/>
          <p:nvPr/>
        </p:nvSpPr>
        <p:spPr>
          <a:xfrm>
            <a:off x="2803762" y="4688773"/>
            <a:ext cx="2483289" cy="425834"/>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Islamic Concept of Fitrah</a:t>
            </a:r>
            <a:endParaRPr sz="1800" i="1">
              <a:solidFill>
                <a:srgbClr val="132B54"/>
              </a:solidFill>
              <a:latin typeface="Lato"/>
              <a:ea typeface="+mn-ea"/>
              <a:cs typeface="Lato"/>
            </a:endParaRPr>
          </a:p>
        </p:txBody>
      </p:sp>
      <p:sp>
        <p:nvSpPr>
          <p:cNvPr id="21" name="title copy"/>
          <p:cNvSpPr/>
          <p:nvPr/>
        </p:nvSpPr>
        <p:spPr>
          <a:xfrm>
            <a:off x="5509263" y="4710002"/>
            <a:ext cx="2100658" cy="485775"/>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The Existence of God</a:t>
            </a:r>
            <a:endParaRPr sz="1800" i="1">
              <a:solidFill>
                <a:srgbClr val="132B54"/>
              </a:solidFill>
              <a:latin typeface="Lato"/>
              <a:ea typeface="+mn-ea"/>
              <a:cs typeface="Lato"/>
            </a:endParaRPr>
          </a:p>
        </p:txBody>
      </p:sp>
      <p:sp>
        <p:nvSpPr>
          <p:cNvPr id="22" name="title copy"/>
          <p:cNvSpPr/>
          <p:nvPr/>
        </p:nvSpPr>
        <p:spPr>
          <a:xfrm>
            <a:off x="8219100" y="4695825"/>
            <a:ext cx="1988288" cy="425834"/>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The Oneness of God</a:t>
            </a:r>
            <a:endParaRPr sz="1800" i="1">
              <a:solidFill>
                <a:srgbClr val="132B54"/>
              </a:solidFill>
              <a:latin typeface="Lato"/>
              <a:ea typeface="+mn-ea"/>
              <a:cs typeface="Lato"/>
            </a:endParaRPr>
          </a:p>
        </p:txBody>
      </p:sp>
      <p:sp>
        <p:nvSpPr>
          <p:cNvPr id="23" name="title copy"/>
          <p:cNvSpPr/>
          <p:nvPr/>
        </p:nvSpPr>
        <p:spPr>
          <a:xfrm>
            <a:off x="5729836" y="6542781"/>
            <a:ext cx="1988289" cy="400050"/>
          </a:xfrm>
          <a:prstGeom prst="rect">
            <a:avLst/>
          </a:prstGeom>
        </p:spPr>
        <p:txBody>
          <a:bodyPr spcFirstLastPara="1" lIns="95250" tIns="128588" rIns="95250" bIns="0" anchor="t"/>
          <a:lstStyle/>
          <a:p>
            <a:pPr algn="l" hangingPunct="0">
              <a:lnSpc>
                <a:spcPct val="116667"/>
              </a:lnSpc>
            </a:pPr>
            <a:r>
              <a:rPr sz="1600" b="1" spc="150" err="1">
                <a:solidFill>
                  <a:srgbClr val="FFFFFB"/>
                </a:solidFill>
                <a:latin typeface="Lato Light"/>
                <a:ea typeface="+mn-ea"/>
                <a:cs typeface="Lato Light"/>
              </a:rPr>
              <a:t>www.</a:t>
            </a:r>
            <a:r>
              <a:rPr lang="en-US" sz="1600" b="1" spc="150" err="1">
                <a:solidFill>
                  <a:srgbClr val="FFFFFB"/>
                </a:solidFill>
                <a:latin typeface="Lato Light"/>
                <a:ea typeface="+mn-ea"/>
                <a:cs typeface="Lato Light"/>
              </a:rPr>
              <a:t>iicoman.om</a:t>
            </a:r>
            <a:endParaRPr sz="1600" b="1" spc="150">
              <a:solidFill>
                <a:srgbClr val="FFFFFB"/>
              </a:solidFill>
              <a:latin typeface="Lato Light"/>
              <a:ea typeface="+mn-ea"/>
              <a:cs typeface="Lato Light"/>
            </a:endParaRPr>
          </a:p>
        </p:txBody>
      </p:sp>
      <p:sp>
        <p:nvSpPr>
          <p:cNvPr id="24" name="title copy">
            <a:extLst>
              <a:ext uri="{FF2B5EF4-FFF2-40B4-BE49-F238E27FC236}">
                <a16:creationId xmlns:a16="http://schemas.microsoft.com/office/drawing/2014/main" id="{9B563948-0E4A-AC43-8785-879879D0CCDE}"/>
              </a:ext>
            </a:extLst>
          </p:cNvPr>
          <p:cNvSpPr/>
          <p:nvPr/>
        </p:nvSpPr>
        <p:spPr>
          <a:xfrm>
            <a:off x="11123664" y="2441942"/>
            <a:ext cx="1647825" cy="571500"/>
          </a:xfrm>
          <a:prstGeom prst="rect">
            <a:avLst/>
          </a:prstGeom>
        </p:spPr>
        <p:txBody>
          <a:bodyPr spcFirstLastPara="1" lIns="0" tIns="0" rIns="0" bIns="0" anchor="t"/>
          <a:lstStyle/>
          <a:p>
            <a:pPr algn="ctr" hangingPunct="0">
              <a:lnSpc>
                <a:spcPct val="125000"/>
              </a:lnSpc>
            </a:pPr>
            <a:r>
              <a:rPr lang="en-US" sz="3000" b="1">
                <a:solidFill>
                  <a:srgbClr val="FFFFFB"/>
                </a:solidFill>
                <a:latin typeface="Trebuchet MS"/>
                <a:ea typeface="+mn-ea"/>
                <a:cs typeface="Trebuchet MS"/>
              </a:rPr>
              <a:t>5</a:t>
            </a:r>
            <a:endParaRPr sz="3000" b="1">
              <a:solidFill>
                <a:srgbClr val="FFFFFB"/>
              </a:solidFill>
              <a:latin typeface="Trebuchet MS"/>
              <a:ea typeface="+mn-ea"/>
              <a:cs typeface="Trebuchet MS"/>
            </a:endParaRPr>
          </a:p>
        </p:txBody>
      </p:sp>
      <p:pic>
        <p:nvPicPr>
          <p:cNvPr id="25" name="arrow">
            <a:extLst>
              <a:ext uri="{FF2B5EF4-FFF2-40B4-BE49-F238E27FC236}">
                <a16:creationId xmlns:a16="http://schemas.microsoft.com/office/drawing/2014/main" id="{1BA82F59-23E3-0E4E-8C08-FD8C64950947}"/>
              </a:ext>
            </a:extLst>
          </p:cNvPr>
          <p:cNvPicPr/>
          <p:nvPr/>
        </p:nvPicPr>
        <p:blipFill rotWithShape="1">
          <a:blip r:embed="rId4"/>
          <a:stretch>
            <a:fillRect/>
          </a:stretch>
        </p:blipFill>
        <p:spPr>
          <a:xfrm>
            <a:off x="10178817" y="3435565"/>
            <a:ext cx="942975" cy="723900"/>
          </a:xfrm>
          <a:prstGeom prst="rect">
            <a:avLst/>
          </a:prstGeom>
        </p:spPr>
      </p:pic>
      <p:pic>
        <p:nvPicPr>
          <p:cNvPr id="26" name="circle">
            <a:extLst>
              <a:ext uri="{FF2B5EF4-FFF2-40B4-BE49-F238E27FC236}">
                <a16:creationId xmlns:a16="http://schemas.microsoft.com/office/drawing/2014/main" id="{B966E93A-9AC2-DB4A-9418-C49A20B07369}"/>
              </a:ext>
            </a:extLst>
          </p:cNvPr>
          <p:cNvPicPr/>
          <p:nvPr/>
        </p:nvPicPr>
        <p:blipFill rotWithShape="1">
          <a:blip r:embed="rId5">
            <a:duotone>
              <a:schemeClr val="accent6">
                <a:shade val="45000"/>
                <a:satMod val="135000"/>
              </a:schemeClr>
              <a:prstClr val="white"/>
            </a:duotone>
          </a:blip>
          <a:stretch>
            <a:fillRect/>
          </a:stretch>
        </p:blipFill>
        <p:spPr>
          <a:xfrm>
            <a:off x="11322611" y="3161059"/>
            <a:ext cx="1238250" cy="1238250"/>
          </a:xfrm>
          <a:prstGeom prst="rect">
            <a:avLst/>
          </a:prstGeom>
        </p:spPr>
      </p:pic>
      <p:sp>
        <p:nvSpPr>
          <p:cNvPr id="27" name="title copy">
            <a:extLst>
              <a:ext uri="{FF2B5EF4-FFF2-40B4-BE49-F238E27FC236}">
                <a16:creationId xmlns:a16="http://schemas.microsoft.com/office/drawing/2014/main" id="{DBDEB805-7083-5C40-9E6E-15229674D5E3}"/>
              </a:ext>
            </a:extLst>
          </p:cNvPr>
          <p:cNvSpPr/>
          <p:nvPr/>
        </p:nvSpPr>
        <p:spPr>
          <a:xfrm>
            <a:off x="10670831" y="4710002"/>
            <a:ext cx="2100658" cy="425834"/>
          </a:xfrm>
          <a:prstGeom prst="rect">
            <a:avLst/>
          </a:prstGeom>
        </p:spPr>
        <p:txBody>
          <a:bodyPr spcFirstLastPara="1" lIns="0" tIns="0" rIns="0" bIns="0" anchor="t"/>
          <a:lstStyle/>
          <a:p>
            <a:pPr algn="l" hangingPunct="0">
              <a:lnSpc>
                <a:spcPct val="125000"/>
              </a:lnSpc>
            </a:pPr>
            <a:r>
              <a:rPr lang="en-US" i="1">
                <a:solidFill>
                  <a:srgbClr val="132B54"/>
                </a:solidFill>
                <a:latin typeface="Lato"/>
                <a:cs typeface="Lato"/>
              </a:rPr>
              <a:t>The Attributes of God</a:t>
            </a:r>
            <a:endParaRPr sz="1800" i="1">
              <a:solidFill>
                <a:srgbClr val="132B54"/>
              </a:solidFill>
              <a:latin typeface="Lato"/>
              <a:ea typeface="+mn-ea"/>
              <a:cs typeface="Lato"/>
            </a:endParaRPr>
          </a:p>
        </p:txBody>
      </p:sp>
      <p:sp>
        <p:nvSpPr>
          <p:cNvPr id="28" name="Rectangle 27">
            <a:extLst>
              <a:ext uri="{FF2B5EF4-FFF2-40B4-BE49-F238E27FC236}">
                <a16:creationId xmlns:a16="http://schemas.microsoft.com/office/drawing/2014/main" id="{73F92427-5906-BA41-BB94-12EA95283EAC}"/>
              </a:ext>
            </a:extLst>
          </p:cNvPr>
          <p:cNvSpPr/>
          <p:nvPr/>
        </p:nvSpPr>
        <p:spPr>
          <a:xfrm flipV="1">
            <a:off x="259057" y="5580225"/>
            <a:ext cx="2282124"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29" name="Rectangle 28">
            <a:extLst>
              <a:ext uri="{FF2B5EF4-FFF2-40B4-BE49-F238E27FC236}">
                <a16:creationId xmlns:a16="http://schemas.microsoft.com/office/drawing/2014/main" id="{2911A4A3-453F-8F46-A943-1530F4389BAE}"/>
              </a:ext>
            </a:extLst>
          </p:cNvPr>
          <p:cNvSpPr/>
          <p:nvPr/>
        </p:nvSpPr>
        <p:spPr>
          <a:xfrm flipV="1">
            <a:off x="2983001" y="5574452"/>
            <a:ext cx="4512845"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30" name="Rectangle 29">
            <a:extLst>
              <a:ext uri="{FF2B5EF4-FFF2-40B4-BE49-F238E27FC236}">
                <a16:creationId xmlns:a16="http://schemas.microsoft.com/office/drawing/2014/main" id="{63CA8B11-251D-F447-93A1-A620941BBCA4}"/>
              </a:ext>
            </a:extLst>
          </p:cNvPr>
          <p:cNvSpPr/>
          <p:nvPr/>
        </p:nvSpPr>
        <p:spPr>
          <a:xfrm flipV="1">
            <a:off x="8325293" y="5517413"/>
            <a:ext cx="4235568"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31" name="Rectangle 30">
            <a:extLst>
              <a:ext uri="{FF2B5EF4-FFF2-40B4-BE49-F238E27FC236}">
                <a16:creationId xmlns:a16="http://schemas.microsoft.com/office/drawing/2014/main" id="{BCDBC9CD-6FCE-644A-8CF2-A66596E9CDAE}"/>
              </a:ext>
            </a:extLst>
          </p:cNvPr>
          <p:cNvSpPr/>
          <p:nvPr/>
        </p:nvSpPr>
        <p:spPr>
          <a:xfrm>
            <a:off x="663156" y="5872072"/>
            <a:ext cx="1098378" cy="401200"/>
          </a:xfrm>
          <a:prstGeom prst="rect">
            <a:avLst/>
          </a:prstGeom>
        </p:spPr>
        <p:txBody>
          <a:bodyPr wrap="none">
            <a:spAutoFit/>
          </a:bodyPr>
          <a:lstStyle/>
          <a:p>
            <a:pPr hangingPunct="0">
              <a:lnSpc>
                <a:spcPct val="125000"/>
              </a:lnSpc>
            </a:pPr>
            <a:r>
              <a:rPr lang="en-US">
                <a:solidFill>
                  <a:srgbClr val="132B54"/>
                </a:solidFill>
                <a:latin typeface="Lato"/>
                <a:cs typeface="Lato"/>
              </a:rPr>
              <a:t>Part One</a:t>
            </a:r>
          </a:p>
        </p:txBody>
      </p:sp>
      <p:sp>
        <p:nvSpPr>
          <p:cNvPr id="32" name="Rectangle 31">
            <a:extLst>
              <a:ext uri="{FF2B5EF4-FFF2-40B4-BE49-F238E27FC236}">
                <a16:creationId xmlns:a16="http://schemas.microsoft.com/office/drawing/2014/main" id="{C7824E41-B2B5-694E-97A2-8FD5D34C78EC}"/>
              </a:ext>
            </a:extLst>
          </p:cNvPr>
          <p:cNvSpPr/>
          <p:nvPr/>
        </p:nvSpPr>
        <p:spPr>
          <a:xfrm>
            <a:off x="4519354" y="5883776"/>
            <a:ext cx="1112805" cy="401200"/>
          </a:xfrm>
          <a:prstGeom prst="rect">
            <a:avLst/>
          </a:prstGeom>
        </p:spPr>
        <p:txBody>
          <a:bodyPr wrap="none">
            <a:spAutoFit/>
          </a:bodyPr>
          <a:lstStyle/>
          <a:p>
            <a:pPr hangingPunct="0">
              <a:lnSpc>
                <a:spcPct val="125000"/>
              </a:lnSpc>
            </a:pPr>
            <a:r>
              <a:rPr lang="en-US">
                <a:solidFill>
                  <a:srgbClr val="132B54"/>
                </a:solidFill>
                <a:latin typeface="Lato"/>
                <a:cs typeface="Lato"/>
              </a:rPr>
              <a:t>Part Two</a:t>
            </a:r>
          </a:p>
        </p:txBody>
      </p:sp>
      <p:sp>
        <p:nvSpPr>
          <p:cNvPr id="33" name="Rectangle 32">
            <a:extLst>
              <a:ext uri="{FF2B5EF4-FFF2-40B4-BE49-F238E27FC236}">
                <a16:creationId xmlns:a16="http://schemas.microsoft.com/office/drawing/2014/main" id="{3BD7CEC8-1080-4C4C-9587-94D0B4FB8EC4}"/>
              </a:ext>
            </a:extLst>
          </p:cNvPr>
          <p:cNvSpPr/>
          <p:nvPr/>
        </p:nvSpPr>
        <p:spPr>
          <a:xfrm>
            <a:off x="9893888" y="5795265"/>
            <a:ext cx="1255472" cy="401200"/>
          </a:xfrm>
          <a:prstGeom prst="rect">
            <a:avLst/>
          </a:prstGeom>
        </p:spPr>
        <p:txBody>
          <a:bodyPr wrap="none">
            <a:spAutoFit/>
          </a:bodyPr>
          <a:lstStyle/>
          <a:p>
            <a:pPr hangingPunct="0">
              <a:lnSpc>
                <a:spcPct val="125000"/>
              </a:lnSpc>
            </a:pPr>
            <a:r>
              <a:rPr lang="en-US" dirty="0">
                <a:solidFill>
                  <a:srgbClr val="132B54"/>
                </a:solidFill>
                <a:latin typeface="Lato"/>
                <a:cs typeface="Lato"/>
              </a:rPr>
              <a:t>Part Three</a:t>
            </a:r>
          </a:p>
        </p:txBody>
      </p:sp>
      <p:sp>
        <p:nvSpPr>
          <p:cNvPr id="11" name="Rectangle 10">
            <a:extLst>
              <a:ext uri="{FF2B5EF4-FFF2-40B4-BE49-F238E27FC236}">
                <a16:creationId xmlns:a16="http://schemas.microsoft.com/office/drawing/2014/main" id="{7EC266B7-4E75-2B4A-B6B0-215DE96EC83A}"/>
              </a:ext>
            </a:extLst>
          </p:cNvPr>
          <p:cNvSpPr/>
          <p:nvPr/>
        </p:nvSpPr>
        <p:spPr>
          <a:xfrm>
            <a:off x="12410018" y="6736414"/>
            <a:ext cx="418704" cy="369332"/>
          </a:xfrm>
          <a:prstGeom prst="rect">
            <a:avLst/>
          </a:prstGeom>
        </p:spPr>
        <p:txBody>
          <a:bodyPr wrap="none">
            <a:spAutoFit/>
          </a:bodyPr>
          <a:lstStyle/>
          <a:p>
            <a:r>
              <a:rPr lang="en-OM" dirty="0">
                <a:solidFill>
                  <a:schemeClr val="bg2"/>
                </a:solidFill>
              </a:rPr>
              <a:t>12</a:t>
            </a:r>
          </a:p>
        </p:txBody>
      </p:sp>
    </p:spTree>
    <p:extLst>
      <p:ext uri="{BB962C8B-B14F-4D97-AF65-F5344CB8AC3E}">
        <p14:creationId xmlns:p14="http://schemas.microsoft.com/office/powerpoint/2010/main" val="884835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365617" y="1832780"/>
            <a:ext cx="6626870" cy="4707205"/>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Muslim scholars have developed several proofs for God’s existence, His oneness, and His attributes, based on reason; They are simple and require minimum syllogisms; One such proofs, which  will be presented here, is the </a:t>
            </a:r>
            <a:r>
              <a:rPr lang="en-US" sz="3200" dirty="0">
                <a:solidFill>
                  <a:schemeClr val="accent4"/>
                </a:solidFill>
                <a:latin typeface="Panefresco"/>
                <a:cs typeface="Panefresco"/>
              </a:rPr>
              <a:t>Cosmological</a:t>
            </a:r>
            <a:r>
              <a:rPr lang="en-US" sz="3200" dirty="0">
                <a:solidFill>
                  <a:srgbClr val="FFFFFB"/>
                </a:solidFill>
                <a:latin typeface="Panefresco"/>
                <a:cs typeface="Panefresco"/>
              </a:rPr>
              <a:t> </a:t>
            </a:r>
            <a:r>
              <a:rPr lang="en-US" sz="3200" dirty="0">
                <a:solidFill>
                  <a:schemeClr val="accent4"/>
                </a:solidFill>
                <a:latin typeface="Panefresco"/>
                <a:cs typeface="Panefresco"/>
              </a:rPr>
              <a:t>Argument,</a:t>
            </a:r>
            <a:r>
              <a:rPr lang="en-US" sz="3200" dirty="0">
                <a:solidFill>
                  <a:srgbClr val="FFFFFB"/>
                </a:solidFill>
                <a:latin typeface="Panefresco"/>
                <a:cs typeface="Panefresco"/>
              </a:rPr>
              <a:t> first put forward by al-</a:t>
            </a:r>
            <a:r>
              <a:rPr lang="en-US" sz="3200" dirty="0" err="1">
                <a:solidFill>
                  <a:srgbClr val="FFFFFB"/>
                </a:solidFill>
                <a:latin typeface="Panefresco"/>
                <a:cs typeface="Panefresco"/>
              </a:rPr>
              <a:t>Farabi</a:t>
            </a:r>
            <a:r>
              <a:rPr lang="en-US" sz="3200" dirty="0">
                <a:solidFill>
                  <a:srgbClr val="FFFFFB"/>
                </a:solidFill>
                <a:latin typeface="Panefresco"/>
                <a:cs typeface="Panefresco"/>
              </a:rPr>
              <a:t> (d. 950), later by Ibn </a:t>
            </a:r>
            <a:r>
              <a:rPr lang="en-US" sz="3200" dirty="0" err="1">
                <a:solidFill>
                  <a:srgbClr val="FFFFFB"/>
                </a:solidFill>
                <a:latin typeface="Panefresco"/>
                <a:cs typeface="Panefresco"/>
              </a:rPr>
              <a:t>Sina</a:t>
            </a:r>
            <a:r>
              <a:rPr lang="en-US" sz="3200" dirty="0">
                <a:solidFill>
                  <a:srgbClr val="FFFFFB"/>
                </a:solidFill>
                <a:latin typeface="Panefresco"/>
                <a:cs typeface="Panefresco"/>
              </a:rPr>
              <a:t> (d. 1037) and Imam al-Ghazali (d. 1111)</a:t>
            </a:r>
            <a:endParaRPr lang="en-US" sz="3200" dirty="0">
              <a:solidFill>
                <a:schemeClr val="bg2"/>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761767" y="0"/>
            <a:ext cx="5029201" cy="6931726"/>
          </a:xfrm>
          <a:prstGeom prst="rect">
            <a:avLst/>
          </a:prstGeom>
        </p:spPr>
        <p:txBody>
          <a:bodyPr spcFirstLastPara="1" lIns="95250" tIns="128588" rIns="95250" bIns="0" anchor="t"/>
          <a:lstStyle/>
          <a:p>
            <a:pPr algn="ctr" hangingPunct="0">
              <a:spcBef>
                <a:spcPts val="1200"/>
              </a:spcBef>
              <a:buClr>
                <a:schemeClr val="accent4"/>
              </a:buClr>
            </a:pPr>
            <a:r>
              <a:rPr lang="en-US" sz="2400" dirty="0">
                <a:solidFill>
                  <a:schemeClr val="accent4"/>
                </a:solidFill>
                <a:latin typeface="Lato"/>
                <a:cs typeface="Lato"/>
              </a:rPr>
              <a:t>Cosmological Argument for           Existence of the Creator</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Existence is divided into three categories: </a:t>
            </a:r>
          </a:p>
          <a:p>
            <a:pPr marL="457200" indent="-457200" algn="just" hangingPunct="0">
              <a:spcBef>
                <a:spcPts val="1200"/>
              </a:spcBef>
              <a:buClr>
                <a:schemeClr val="accent4"/>
              </a:buClr>
              <a:buFont typeface="+mj-lt"/>
              <a:buAutoNum type="arabicPeriod"/>
            </a:pPr>
            <a:r>
              <a:rPr lang="en-US" sz="2000" dirty="0">
                <a:solidFill>
                  <a:schemeClr val="accent4"/>
                </a:solidFill>
                <a:latin typeface="Lato"/>
                <a:cs typeface="Lato"/>
              </a:rPr>
              <a:t>Necessary Existence (</a:t>
            </a:r>
            <a:r>
              <a:rPr lang="en-US" sz="2000" i="1" dirty="0" err="1">
                <a:solidFill>
                  <a:schemeClr val="accent4"/>
                </a:solidFill>
                <a:latin typeface="Lato"/>
                <a:cs typeface="Lato"/>
              </a:rPr>
              <a:t>Wajib</a:t>
            </a:r>
            <a:r>
              <a:rPr lang="en-US" sz="2000" i="1" dirty="0">
                <a:solidFill>
                  <a:schemeClr val="accent4"/>
                </a:solidFill>
                <a:latin typeface="Lato"/>
                <a:cs typeface="Lato"/>
              </a:rPr>
              <a:t> al-</a:t>
            </a:r>
            <a:r>
              <a:rPr lang="en-US" sz="2000" i="1" dirty="0" err="1">
                <a:solidFill>
                  <a:schemeClr val="accent4"/>
                </a:solidFill>
                <a:latin typeface="Lato"/>
                <a:cs typeface="Lato"/>
              </a:rPr>
              <a:t>Wujud</a:t>
            </a:r>
            <a:r>
              <a:rPr lang="en-US" sz="2000" dirty="0">
                <a:solidFill>
                  <a:schemeClr val="accent4"/>
                </a:solidFill>
                <a:latin typeface="Lato"/>
                <a:cs typeface="Lato"/>
              </a:rPr>
              <a:t>)</a:t>
            </a:r>
            <a:r>
              <a:rPr lang="en-US" sz="2000" dirty="0">
                <a:solidFill>
                  <a:srgbClr val="FAFBFF"/>
                </a:solidFill>
                <a:latin typeface="Lato"/>
                <a:cs typeface="Lato"/>
              </a:rPr>
              <a:t>, which is predicated of that which does not need a cause for its existence </a:t>
            </a:r>
          </a:p>
          <a:p>
            <a:pPr marL="457200" indent="-457200" algn="just" hangingPunct="0">
              <a:spcBef>
                <a:spcPts val="1200"/>
              </a:spcBef>
              <a:buClr>
                <a:schemeClr val="accent4"/>
              </a:buClr>
              <a:buFont typeface="+mj-lt"/>
              <a:buAutoNum type="arabicPeriod"/>
            </a:pPr>
            <a:r>
              <a:rPr lang="en-US" sz="2000" dirty="0">
                <a:solidFill>
                  <a:schemeClr val="accent4"/>
                </a:solidFill>
                <a:latin typeface="Lato"/>
                <a:cs typeface="Lato"/>
              </a:rPr>
              <a:t>Possible or Contingent Existence (</a:t>
            </a:r>
            <a:r>
              <a:rPr lang="en-US" sz="2000" i="1" dirty="0" err="1">
                <a:solidFill>
                  <a:schemeClr val="accent4"/>
                </a:solidFill>
                <a:latin typeface="Lato"/>
                <a:cs typeface="Lato"/>
              </a:rPr>
              <a:t>Mumkin</a:t>
            </a:r>
            <a:r>
              <a:rPr lang="en-US" sz="2000" i="1" dirty="0">
                <a:solidFill>
                  <a:schemeClr val="accent4"/>
                </a:solidFill>
                <a:latin typeface="Lato"/>
                <a:cs typeface="Lato"/>
              </a:rPr>
              <a:t> al-</a:t>
            </a:r>
            <a:r>
              <a:rPr lang="en-US" sz="2000" i="1" dirty="0" err="1">
                <a:solidFill>
                  <a:schemeClr val="accent4"/>
                </a:solidFill>
                <a:latin typeface="Lato"/>
                <a:cs typeface="Lato"/>
              </a:rPr>
              <a:t>Wujud</a:t>
            </a:r>
            <a:r>
              <a:rPr lang="en-US" sz="2000" dirty="0">
                <a:solidFill>
                  <a:schemeClr val="accent4"/>
                </a:solidFill>
                <a:latin typeface="Lato"/>
                <a:cs typeface="Lato"/>
              </a:rPr>
              <a:t>)</a:t>
            </a:r>
            <a:r>
              <a:rPr lang="en-US" sz="2000" dirty="0">
                <a:solidFill>
                  <a:srgbClr val="FAFBFF"/>
                </a:solidFill>
                <a:latin typeface="Lato"/>
                <a:cs typeface="Lato"/>
              </a:rPr>
              <a:t>, which is predicated of things which can conceivably either exist or not exist, but which must have a cause if they are to exist</a:t>
            </a:r>
          </a:p>
          <a:p>
            <a:pPr marL="457200" indent="-457200" algn="just" hangingPunct="0">
              <a:spcBef>
                <a:spcPts val="1200"/>
              </a:spcBef>
              <a:buClr>
                <a:schemeClr val="accent4"/>
              </a:buClr>
              <a:buFont typeface="+mj-lt"/>
              <a:buAutoNum type="arabicPeriod"/>
            </a:pPr>
            <a:r>
              <a:rPr lang="en-US" sz="2000" dirty="0">
                <a:solidFill>
                  <a:schemeClr val="accent4"/>
                </a:solidFill>
                <a:latin typeface="Lato"/>
                <a:cs typeface="Lato"/>
              </a:rPr>
              <a:t>Impossible Existence (</a:t>
            </a:r>
            <a:r>
              <a:rPr lang="en-US" sz="2000" i="1" dirty="0" err="1">
                <a:solidFill>
                  <a:schemeClr val="accent4"/>
                </a:solidFill>
                <a:latin typeface="Lato"/>
                <a:cs typeface="Lato"/>
              </a:rPr>
              <a:t>Mumtani</a:t>
            </a:r>
            <a:r>
              <a:rPr lang="en-US" sz="2000" i="1" dirty="0">
                <a:solidFill>
                  <a:schemeClr val="accent4"/>
                </a:solidFill>
                <a:latin typeface="Lato"/>
                <a:cs typeface="Lato"/>
              </a:rPr>
              <a:t>’ al-</a:t>
            </a:r>
            <a:r>
              <a:rPr lang="en-US" sz="2000" i="1" dirty="0" err="1">
                <a:solidFill>
                  <a:schemeClr val="accent4"/>
                </a:solidFill>
                <a:latin typeface="Lato"/>
                <a:cs typeface="Lato"/>
              </a:rPr>
              <a:t>Wujud</a:t>
            </a:r>
            <a:r>
              <a:rPr lang="en-US" sz="2000" dirty="0">
                <a:solidFill>
                  <a:schemeClr val="accent4"/>
                </a:solidFill>
                <a:latin typeface="Lato"/>
                <a:cs typeface="Lato"/>
              </a:rPr>
              <a:t>)</a:t>
            </a:r>
            <a:r>
              <a:rPr lang="en-US" sz="2000" dirty="0">
                <a:solidFill>
                  <a:srgbClr val="FAFBFF"/>
                </a:solidFill>
                <a:latin typeface="Lato"/>
                <a:cs typeface="Lato"/>
              </a:rPr>
              <a:t>, which is predicated of things whose existence would involve a logical contradiction</a:t>
            </a:r>
          </a:p>
          <a:p>
            <a:pPr marL="457200" indent="-457200" algn="just" hangingPunct="0">
              <a:spcBef>
                <a:spcPts val="1200"/>
              </a:spcBef>
              <a:buClr>
                <a:schemeClr val="accent4"/>
              </a:buClr>
              <a:buFont typeface="Wingdings" pitchFamily="2" charset="2"/>
              <a:buChar char="§"/>
            </a:pPr>
            <a:r>
              <a:rPr lang="en-US" sz="2000" dirty="0">
                <a:solidFill>
                  <a:srgbClr val="FAFBFF"/>
                </a:solidFill>
                <a:latin typeface="Lato"/>
                <a:cs typeface="Lato"/>
              </a:rPr>
              <a:t>Because the 3rd category of existence does not have external reality, it will not have relevance in our discussion </a:t>
            </a: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4" y="6669945"/>
            <a:ext cx="6688823" cy="95250"/>
          </a:xfrm>
          <a:prstGeom prst="rect">
            <a:avLst/>
          </a:prstGeom>
        </p:spPr>
      </p:pic>
      <p:sp>
        <p:nvSpPr>
          <p:cNvPr id="7" name="Rectangle 6">
            <a:extLst>
              <a:ext uri="{FF2B5EF4-FFF2-40B4-BE49-F238E27FC236}">
                <a16:creationId xmlns:a16="http://schemas.microsoft.com/office/drawing/2014/main" id="{D6834A92-1A4A-ED4F-8325-AF20443B59DB}"/>
              </a:ext>
            </a:extLst>
          </p:cNvPr>
          <p:cNvSpPr/>
          <p:nvPr/>
        </p:nvSpPr>
        <p:spPr>
          <a:xfrm>
            <a:off x="12405800" y="6760100"/>
            <a:ext cx="418704" cy="369332"/>
          </a:xfrm>
          <a:prstGeom prst="rect">
            <a:avLst/>
          </a:prstGeom>
        </p:spPr>
        <p:txBody>
          <a:bodyPr wrap="none">
            <a:spAutoFit/>
          </a:bodyPr>
          <a:lstStyle/>
          <a:p>
            <a:r>
              <a:rPr lang="en-OM" dirty="0">
                <a:solidFill>
                  <a:schemeClr val="bg2"/>
                </a:solidFill>
              </a:rPr>
              <a:t>13</a:t>
            </a:r>
          </a:p>
        </p:txBody>
      </p:sp>
    </p:spTree>
    <p:extLst>
      <p:ext uri="{BB962C8B-B14F-4D97-AF65-F5344CB8AC3E}">
        <p14:creationId xmlns:p14="http://schemas.microsoft.com/office/powerpoint/2010/main" val="218371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212641" y="-76078"/>
            <a:ext cx="7159682" cy="668248"/>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The Reality of Existence</a:t>
            </a:r>
            <a:endParaRPr sz="3600">
              <a:solidFill>
                <a:srgbClr val="F2A956"/>
              </a:solidFill>
              <a:latin typeface="Panefresco"/>
              <a:ea typeface="+mn-ea"/>
              <a:cs typeface="Panefresco"/>
            </a:endParaRPr>
          </a:p>
        </p:txBody>
      </p:sp>
      <p:sp>
        <p:nvSpPr>
          <p:cNvPr id="10" name="title copy"/>
          <p:cNvSpPr/>
          <p:nvPr/>
        </p:nvSpPr>
        <p:spPr>
          <a:xfrm>
            <a:off x="212641" y="365173"/>
            <a:ext cx="7025397" cy="7019999"/>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If we disregard the impossible existence, existence can either be NECESSARY or POSSIBLE</a:t>
            </a:r>
          </a:p>
          <a:p>
            <a:pPr marL="342900" indent="-342900" algn="just" hangingPunct="0">
              <a:spcBef>
                <a:spcPts val="1200"/>
              </a:spcBef>
              <a:buFont typeface="Wingdings" pitchFamily="2" charset="2"/>
              <a:buChar char="§"/>
            </a:pPr>
            <a:r>
              <a:rPr lang="en-US" sz="2000" dirty="0">
                <a:solidFill>
                  <a:srgbClr val="132B54"/>
                </a:solidFill>
                <a:latin typeface="Lato"/>
                <a:cs typeface="Lato"/>
              </a:rPr>
              <a:t>A possible existent is an effect (</a:t>
            </a:r>
            <a:r>
              <a:rPr lang="en-US" sz="2000" i="1" dirty="0" err="1">
                <a:solidFill>
                  <a:srgbClr val="132B54"/>
                </a:solidFill>
                <a:latin typeface="Lato"/>
                <a:cs typeface="Lato"/>
              </a:rPr>
              <a:t>Ma’alul</a:t>
            </a:r>
            <a:r>
              <a:rPr lang="en-US" sz="2000" dirty="0">
                <a:solidFill>
                  <a:srgbClr val="132B54"/>
                </a:solidFill>
                <a:latin typeface="Lato"/>
                <a:cs typeface="Lato"/>
              </a:rPr>
              <a:t>), because it always needs a cause </a:t>
            </a:r>
            <a:r>
              <a:rPr lang="en-US" sz="2000" i="1" dirty="0">
                <a:solidFill>
                  <a:srgbClr val="132B54"/>
                </a:solidFill>
                <a:latin typeface="Lato"/>
                <a:cs typeface="Lato"/>
              </a:rPr>
              <a:t>(‘</a:t>
            </a:r>
            <a:r>
              <a:rPr lang="en-US" sz="2000" i="1" dirty="0" err="1">
                <a:solidFill>
                  <a:srgbClr val="132B54"/>
                </a:solidFill>
                <a:latin typeface="Lato"/>
                <a:cs typeface="Lato"/>
              </a:rPr>
              <a:t>Illah</a:t>
            </a:r>
            <a:r>
              <a:rPr lang="en-US" sz="2000" dirty="0">
                <a:solidFill>
                  <a:srgbClr val="132B54"/>
                </a:solidFill>
                <a:latin typeface="Lato"/>
                <a:cs typeface="Lato"/>
              </a:rPr>
              <a:t>)</a:t>
            </a:r>
          </a:p>
          <a:p>
            <a:pPr marL="342900" indent="-342900" algn="just" hangingPunct="0">
              <a:spcBef>
                <a:spcPts val="1200"/>
              </a:spcBef>
              <a:buFont typeface="Wingdings" pitchFamily="2" charset="2"/>
              <a:buChar char="§"/>
            </a:pPr>
            <a:r>
              <a:rPr lang="en-US" sz="2000" dirty="0">
                <a:solidFill>
                  <a:srgbClr val="132B54"/>
                </a:solidFill>
                <a:latin typeface="Lato"/>
                <a:cs typeface="Lato"/>
              </a:rPr>
              <a:t>Since possible existents are known to exist (for example the universe, human beings, animals, plants, etc. they all exist), these objects must have causes that have brought them into existence; If these causes are also possible existents, they in turn must also have causes</a:t>
            </a:r>
          </a:p>
          <a:p>
            <a:pPr marL="342900" indent="-342900" algn="just" hangingPunct="0">
              <a:spcBef>
                <a:spcPts val="1200"/>
              </a:spcBef>
              <a:buFont typeface="Wingdings" pitchFamily="2" charset="2"/>
              <a:buChar char="§"/>
            </a:pPr>
            <a:r>
              <a:rPr lang="en-US" sz="2000" dirty="0">
                <a:solidFill>
                  <a:srgbClr val="132B54"/>
                </a:solidFill>
                <a:latin typeface="Lato"/>
                <a:cs typeface="Lato"/>
              </a:rPr>
              <a:t>Because an endless chain of causes is IMPOSSIBLE, any series of causes and effects must end with a </a:t>
            </a:r>
            <a:r>
              <a:rPr lang="en-US" sz="2000" dirty="0">
                <a:solidFill>
                  <a:srgbClr val="FF0000"/>
                </a:solidFill>
                <a:latin typeface="Lato"/>
                <a:cs typeface="Lato"/>
              </a:rPr>
              <a:t>FIRST CAUSE </a:t>
            </a:r>
            <a:r>
              <a:rPr lang="en-US" sz="2000" dirty="0">
                <a:solidFill>
                  <a:srgbClr val="132B54"/>
                </a:solidFill>
                <a:latin typeface="Lato"/>
                <a:cs typeface="Lato"/>
              </a:rPr>
              <a:t>that itself does not have a cause for its existence (no-cause cause)</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This </a:t>
            </a:r>
            <a:r>
              <a:rPr lang="en-US" sz="2000" dirty="0">
                <a:solidFill>
                  <a:srgbClr val="FF0000"/>
                </a:solidFill>
                <a:latin typeface="Lato"/>
                <a:cs typeface="Lato"/>
              </a:rPr>
              <a:t>FIRST CAUSE</a:t>
            </a:r>
            <a:r>
              <a:rPr lang="en-US" sz="2000" dirty="0">
                <a:solidFill>
                  <a:srgbClr val="132B54"/>
                </a:solidFill>
                <a:latin typeface="Lato"/>
                <a:cs typeface="Lato"/>
              </a:rPr>
              <a:t>, then, must exist necessarily, that is, it must be a </a:t>
            </a:r>
            <a:r>
              <a:rPr lang="en-US" sz="2000" dirty="0">
                <a:solidFill>
                  <a:srgbClr val="FF0000"/>
                </a:solidFill>
                <a:latin typeface="Lato"/>
                <a:cs typeface="Lato"/>
              </a:rPr>
              <a:t>NECESSARY EXISTENT </a:t>
            </a:r>
            <a:r>
              <a:rPr lang="en-US" sz="2000" dirty="0">
                <a:latin typeface="Lato"/>
                <a:cs typeface="Lato"/>
              </a:rPr>
              <a:t>(</a:t>
            </a:r>
            <a:r>
              <a:rPr lang="en-US" sz="2000" dirty="0">
                <a:solidFill>
                  <a:srgbClr val="132B54"/>
                </a:solidFill>
                <a:latin typeface="Lato"/>
                <a:cs typeface="Lato"/>
              </a:rPr>
              <a:t>meaning it exists, but without a cause)</a:t>
            </a:r>
          </a:p>
          <a:p>
            <a:pPr marL="342900" indent="-342900" algn="just" hangingPunct="0">
              <a:spcBef>
                <a:spcPts val="1200"/>
              </a:spcBef>
              <a:buFont typeface="Wingdings" pitchFamily="2" charset="2"/>
              <a:buChar char="§"/>
            </a:pPr>
            <a:r>
              <a:rPr lang="en-US" sz="2000" dirty="0">
                <a:solidFill>
                  <a:srgbClr val="132B54"/>
                </a:solidFill>
                <a:latin typeface="Lato"/>
                <a:cs typeface="Lato"/>
              </a:rPr>
              <a:t>It is expected that the first cause  could not have similar attributes of things that it had caused to exist</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142766" y="3561867"/>
            <a:ext cx="4039991" cy="2939266"/>
          </a:xfrm>
          <a:prstGeom prst="rect">
            <a:avLst/>
          </a:prstGeom>
        </p:spPr>
        <p:txBody>
          <a:bodyPr wrap="square">
            <a:spAutoFit/>
          </a:bodyPr>
          <a:lstStyle/>
          <a:p>
            <a:pPr algn="ctr" hangingPunct="0">
              <a:lnSpc>
                <a:spcPct val="100000"/>
              </a:lnSpc>
              <a:spcBef>
                <a:spcPts val="600"/>
              </a:spcBef>
              <a:buClr>
                <a:srgbClr val="FE8445"/>
              </a:buClr>
            </a:pPr>
            <a:r>
              <a:rPr lang="en-US" sz="2000" dirty="0">
                <a:solidFill>
                  <a:schemeClr val="accent4"/>
                </a:solidFill>
                <a:latin typeface="Lato"/>
                <a:cs typeface="Lato"/>
              </a:rPr>
              <a:t>A Demonstration of an Endless Chain of Causes</a:t>
            </a:r>
          </a:p>
          <a:p>
            <a:pPr algn="just" hangingPunct="0">
              <a:lnSpc>
                <a:spcPct val="100000"/>
              </a:lnSpc>
              <a:spcBef>
                <a:spcPts val="600"/>
              </a:spcBef>
              <a:buClr>
                <a:schemeClr val="accent4"/>
              </a:buClr>
            </a:pPr>
            <a:r>
              <a:rPr lang="en-US" sz="2000" dirty="0">
                <a:solidFill>
                  <a:schemeClr val="bg2"/>
                </a:solidFill>
                <a:latin typeface="Lato"/>
                <a:cs typeface="Lato"/>
              </a:rPr>
              <a:t>If each shooter makes a condition not shoot his weapon until his next colleague shoot first, and if this decision prevails among all of the shooters, then none of them will actually shoot i.e. Shooting will not be possible </a:t>
            </a:r>
          </a:p>
        </p:txBody>
      </p:sp>
      <p:pic>
        <p:nvPicPr>
          <p:cNvPr id="6" name="Picture 5" descr="A group of people sitting in the grass&#10;&#10;Description automatically generated">
            <a:extLst>
              <a:ext uri="{FF2B5EF4-FFF2-40B4-BE49-F238E27FC236}">
                <a16:creationId xmlns:a16="http://schemas.microsoft.com/office/drawing/2014/main" id="{CF9DFFA3-3500-E342-B251-1BB981789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953" y="821557"/>
            <a:ext cx="4039991" cy="2629102"/>
          </a:xfrm>
          <a:prstGeom prst="rect">
            <a:avLst/>
          </a:prstGeom>
        </p:spPr>
      </p:pic>
      <p:sp>
        <p:nvSpPr>
          <p:cNvPr id="5" name="Rectangle 4">
            <a:extLst>
              <a:ext uri="{FF2B5EF4-FFF2-40B4-BE49-F238E27FC236}">
                <a16:creationId xmlns:a16="http://schemas.microsoft.com/office/drawing/2014/main" id="{D2E5D8A0-66C6-E247-A304-54A861109AE6}"/>
              </a:ext>
            </a:extLst>
          </p:cNvPr>
          <p:cNvSpPr/>
          <p:nvPr/>
        </p:nvSpPr>
        <p:spPr>
          <a:xfrm>
            <a:off x="12496206" y="6896022"/>
            <a:ext cx="418704" cy="369332"/>
          </a:xfrm>
          <a:prstGeom prst="rect">
            <a:avLst/>
          </a:prstGeom>
        </p:spPr>
        <p:txBody>
          <a:bodyPr wrap="none">
            <a:spAutoFit/>
          </a:bodyPr>
          <a:lstStyle/>
          <a:p>
            <a:r>
              <a:rPr lang="en-OM" dirty="0">
                <a:solidFill>
                  <a:schemeClr val="bg2"/>
                </a:solidFill>
              </a:rPr>
              <a:t>14</a:t>
            </a:r>
          </a:p>
        </p:txBody>
      </p:sp>
    </p:spTree>
    <p:extLst>
      <p:ext uri="{BB962C8B-B14F-4D97-AF65-F5344CB8AC3E}">
        <p14:creationId xmlns:p14="http://schemas.microsoft.com/office/powerpoint/2010/main" val="351097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303663" y="1885788"/>
            <a:ext cx="6862681" cy="4654198"/>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So far, we have established that every possible existent is an effect that requires a cause; It is not possible to have an endless chain of causes without the first cause, otherwise, we will not be able to explain how all these possible existents came into being – it will contradict the reality; The first cause is a necessary existent </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676483" y="-85060"/>
            <a:ext cx="5199321" cy="7145079"/>
          </a:xfrm>
          <a:prstGeom prst="rect">
            <a:avLst/>
          </a:prstGeom>
        </p:spPr>
        <p:txBody>
          <a:bodyPr spcFirstLastPara="1" lIns="95250" tIns="128588" rIns="95250" bIns="0" anchor="t"/>
          <a:lstStyle/>
          <a:p>
            <a:pPr algn="ctr" hangingPunct="0">
              <a:spcBef>
                <a:spcPts val="1200"/>
              </a:spcBef>
              <a:buClr>
                <a:schemeClr val="accent4"/>
              </a:buClr>
            </a:pPr>
            <a:r>
              <a:rPr lang="en-US" sz="2400" dirty="0">
                <a:solidFill>
                  <a:schemeClr val="accent4"/>
                </a:solidFill>
                <a:latin typeface="Lato"/>
                <a:cs typeface="Lato"/>
              </a:rPr>
              <a:t>The First Cause</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In other words, the </a:t>
            </a:r>
            <a:r>
              <a:rPr lang="en-US" sz="2000" dirty="0">
                <a:solidFill>
                  <a:schemeClr val="accent4"/>
                </a:solidFill>
                <a:latin typeface="Lato"/>
                <a:cs typeface="Lato"/>
              </a:rPr>
              <a:t>first cause </a:t>
            </a:r>
            <a:r>
              <a:rPr lang="en-US" sz="2000" dirty="0">
                <a:solidFill>
                  <a:srgbClr val="FAFBFF"/>
                </a:solidFill>
                <a:latin typeface="Lato"/>
                <a:cs typeface="Lato"/>
              </a:rPr>
              <a:t>is necessary to complete the chain of causes for the possible existents  to come into being</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God is the </a:t>
            </a:r>
            <a:r>
              <a:rPr lang="en-US" sz="2000" dirty="0">
                <a:solidFill>
                  <a:schemeClr val="accent4"/>
                </a:solidFill>
                <a:latin typeface="Lato"/>
                <a:cs typeface="Lato"/>
              </a:rPr>
              <a:t>FIRST CAUSE</a:t>
            </a:r>
            <a:r>
              <a:rPr lang="en-US" sz="2000" dirty="0">
                <a:solidFill>
                  <a:srgbClr val="FAFBFF"/>
                </a:solidFill>
                <a:latin typeface="Lato"/>
                <a:cs typeface="Lato"/>
              </a:rPr>
              <a:t>; He has the Will, the Power, and the Knowledge to bring the possible or contingent objects into being; It is LOGICALLY IMPOSSIBLE that God should not exist, because He the is causal of all that which exists; Without God, nothing will come into existence</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Scholars have given other names to the </a:t>
            </a:r>
            <a:r>
              <a:rPr lang="en-US" sz="2000" dirty="0">
                <a:solidFill>
                  <a:schemeClr val="accent4"/>
                </a:solidFill>
                <a:latin typeface="Lato"/>
                <a:cs typeface="Lato"/>
              </a:rPr>
              <a:t>first cause </a:t>
            </a:r>
            <a:r>
              <a:rPr lang="en-US" sz="2000" dirty="0">
                <a:solidFill>
                  <a:srgbClr val="FAFBFF"/>
                </a:solidFill>
                <a:latin typeface="Lato"/>
                <a:cs typeface="Lato"/>
              </a:rPr>
              <a:t>such as the </a:t>
            </a:r>
            <a:r>
              <a:rPr lang="en-US" sz="2000" dirty="0">
                <a:solidFill>
                  <a:schemeClr val="accent4"/>
                </a:solidFill>
                <a:latin typeface="Lato"/>
                <a:cs typeface="Lato"/>
              </a:rPr>
              <a:t>absolute cause</a:t>
            </a:r>
            <a:r>
              <a:rPr lang="en-US" sz="2000" dirty="0">
                <a:solidFill>
                  <a:srgbClr val="FAFBFF"/>
                </a:solidFill>
                <a:latin typeface="Lato"/>
                <a:cs typeface="Lato"/>
              </a:rPr>
              <a:t> or the </a:t>
            </a:r>
            <a:r>
              <a:rPr lang="en-US" sz="2000" dirty="0">
                <a:solidFill>
                  <a:schemeClr val="accent4"/>
                </a:solidFill>
                <a:latin typeface="Lato"/>
                <a:cs typeface="Lato"/>
              </a:rPr>
              <a:t>initial cause</a:t>
            </a:r>
            <a:r>
              <a:rPr lang="en-US" sz="2000" dirty="0">
                <a:solidFill>
                  <a:srgbClr val="FAFBFF"/>
                </a:solidFill>
                <a:latin typeface="Lato"/>
                <a:cs typeface="Lato"/>
              </a:rPr>
              <a:t> or the </a:t>
            </a:r>
            <a:r>
              <a:rPr lang="en-US" sz="2000" dirty="0">
                <a:solidFill>
                  <a:schemeClr val="accent4"/>
                </a:solidFill>
                <a:latin typeface="Lato"/>
                <a:cs typeface="Lato"/>
              </a:rPr>
              <a:t>no-cause cause</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God and His creations differ not only in the attributes which they possess, but more fundamentally, in their MODES OF EXISTENCE; </a:t>
            </a:r>
            <a:r>
              <a:rPr lang="en-US" sz="2000" dirty="0">
                <a:solidFill>
                  <a:schemeClr val="accent4"/>
                </a:solidFill>
                <a:latin typeface="Lato"/>
                <a:cs typeface="Lato"/>
              </a:rPr>
              <a:t>God is necessary existent</a:t>
            </a:r>
            <a:r>
              <a:rPr lang="en-US" sz="2000" dirty="0">
                <a:solidFill>
                  <a:schemeClr val="bg2"/>
                </a:solidFill>
                <a:latin typeface="Lato"/>
                <a:cs typeface="Lato"/>
              </a:rPr>
              <a:t>, </a:t>
            </a:r>
            <a:r>
              <a:rPr lang="en-US" sz="2000" dirty="0">
                <a:solidFill>
                  <a:srgbClr val="FAFBFF"/>
                </a:solidFill>
                <a:latin typeface="Lato"/>
                <a:cs typeface="Lato"/>
              </a:rPr>
              <a:t>while </a:t>
            </a:r>
            <a:r>
              <a:rPr lang="en-US" sz="2000" dirty="0">
                <a:solidFill>
                  <a:schemeClr val="accent4"/>
                </a:solidFill>
                <a:latin typeface="Lato"/>
                <a:cs typeface="Lato"/>
              </a:rPr>
              <a:t>creations are possible existents</a:t>
            </a:r>
          </a:p>
          <a:p>
            <a:pPr marL="342900" indent="-342900" algn="just" hangingPunct="0">
              <a:spcBef>
                <a:spcPts val="1200"/>
              </a:spcBef>
              <a:buClr>
                <a:schemeClr val="accent4"/>
              </a:buClr>
              <a:buFont typeface="Wingdings" pitchFamily="2" charset="2"/>
              <a:buChar char="§"/>
            </a:pPr>
            <a:endParaRPr lang="en-US" sz="2000" dirty="0">
              <a:solidFill>
                <a:srgbClr val="FAFBFF"/>
              </a:solidFill>
              <a:latin typeface="Lato"/>
              <a:cs typeface="Lato"/>
            </a:endParaRPr>
          </a:p>
          <a:p>
            <a:pPr marL="342900" indent="-342900" algn="just" hangingPunct="0">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53323B2A-6D15-EA43-872C-2E63ADF1A1AC}"/>
              </a:ext>
            </a:extLst>
          </p:cNvPr>
          <p:cNvSpPr/>
          <p:nvPr/>
        </p:nvSpPr>
        <p:spPr>
          <a:xfrm>
            <a:off x="12447188" y="6800925"/>
            <a:ext cx="418704" cy="369332"/>
          </a:xfrm>
          <a:prstGeom prst="rect">
            <a:avLst/>
          </a:prstGeom>
        </p:spPr>
        <p:txBody>
          <a:bodyPr wrap="none">
            <a:spAutoFit/>
          </a:bodyPr>
          <a:lstStyle/>
          <a:p>
            <a:r>
              <a:rPr lang="en-OM" dirty="0">
                <a:solidFill>
                  <a:schemeClr val="bg2"/>
                </a:solidFill>
              </a:rPr>
              <a:t>15</a:t>
            </a:r>
          </a:p>
        </p:txBody>
      </p:sp>
    </p:spTree>
    <p:extLst>
      <p:ext uri="{BB962C8B-B14F-4D97-AF65-F5344CB8AC3E}">
        <p14:creationId xmlns:p14="http://schemas.microsoft.com/office/powerpoint/2010/main" val="71260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422763" y="1869394"/>
            <a:ext cx="6688822" cy="4573941"/>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We can illustrate the dependence of possible existent to the necessary existent, through a discovery of an activity of human of imagination, which is used here purely as an example; </a:t>
            </a:r>
            <a:r>
              <a:rPr lang="en-US" sz="3200" dirty="0">
                <a:solidFill>
                  <a:schemeClr val="accent4"/>
                </a:solidFill>
                <a:latin typeface="Panefresco"/>
                <a:cs typeface="Panefresco"/>
              </a:rPr>
              <a:t>Note: human will &amp; human soul are not necessary existents </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676707" y="0"/>
            <a:ext cx="5167423" cy="7315199"/>
          </a:xfrm>
          <a:prstGeom prst="rect">
            <a:avLst/>
          </a:prstGeom>
        </p:spPr>
        <p:txBody>
          <a:bodyPr spcFirstLastPara="1" lIns="95250" tIns="128588" rIns="95250" bIns="0" anchor="t"/>
          <a:lstStyle/>
          <a:p>
            <a:pPr algn="ctr" hangingPunct="0">
              <a:spcBef>
                <a:spcPts val="600"/>
              </a:spcBef>
              <a:buClr>
                <a:schemeClr val="accent4"/>
              </a:buClr>
            </a:pPr>
            <a:r>
              <a:rPr lang="en-US" sz="2400" dirty="0">
                <a:solidFill>
                  <a:schemeClr val="accent4"/>
                </a:solidFill>
                <a:latin typeface="Lato"/>
                <a:cs typeface="Lato"/>
              </a:rPr>
              <a:t>Dependence of Possible Existent to the Necessary Existent</a:t>
            </a:r>
          </a:p>
          <a:p>
            <a:pPr marL="342900" indent="-342900" algn="just" hangingPunct="0">
              <a:spcBef>
                <a:spcPts val="600"/>
              </a:spcBef>
              <a:buClr>
                <a:schemeClr val="accent4"/>
              </a:buClr>
              <a:buFont typeface="Wingdings" pitchFamily="2" charset="2"/>
              <a:buChar char="§"/>
            </a:pPr>
            <a:r>
              <a:rPr lang="en-US" sz="2000" dirty="0">
                <a:solidFill>
                  <a:srgbClr val="FAFBFF"/>
                </a:solidFill>
                <a:latin typeface="Lato"/>
                <a:cs typeface="Lato"/>
              </a:rPr>
              <a:t>Whenever you imagine something in your mind, for example, a rose - you will have a mental image of the rose (</a:t>
            </a:r>
            <a:r>
              <a:rPr lang="en-US" sz="2000" i="1" dirty="0">
                <a:solidFill>
                  <a:srgbClr val="FAFBFF"/>
                </a:solidFill>
                <a:latin typeface="Lato"/>
                <a:cs typeface="Lato"/>
              </a:rPr>
              <a:t>Surah </a:t>
            </a:r>
            <a:r>
              <a:rPr lang="en-US" sz="2000" i="1" dirty="0" err="1">
                <a:solidFill>
                  <a:srgbClr val="FAFBFF"/>
                </a:solidFill>
                <a:latin typeface="Lato"/>
                <a:cs typeface="Lato"/>
              </a:rPr>
              <a:t>Dhihniyyah</a:t>
            </a:r>
            <a:r>
              <a:rPr lang="en-US" sz="2000" dirty="0">
                <a:solidFill>
                  <a:srgbClr val="FAFBFF"/>
                </a:solidFill>
                <a:latin typeface="Lato"/>
                <a:cs typeface="Lato"/>
              </a:rPr>
              <a:t>) in your mind</a:t>
            </a:r>
          </a:p>
          <a:p>
            <a:pPr marL="342900" indent="-342900" algn="just" hangingPunct="0">
              <a:spcBef>
                <a:spcPts val="600"/>
              </a:spcBef>
              <a:buClr>
                <a:schemeClr val="accent4"/>
              </a:buClr>
              <a:buFont typeface="Wingdings" pitchFamily="2" charset="2"/>
              <a:buChar char="§"/>
            </a:pPr>
            <a:r>
              <a:rPr lang="en-US" sz="2000" dirty="0">
                <a:solidFill>
                  <a:srgbClr val="FAFBFF"/>
                </a:solidFill>
                <a:latin typeface="Lato"/>
                <a:cs typeface="Lato"/>
              </a:rPr>
              <a:t>This mental image of the rose in your mind exists because it has been actualized by the will of your soul</a:t>
            </a:r>
          </a:p>
          <a:p>
            <a:pPr marL="342900" indent="-342900" algn="just" hangingPunct="0">
              <a:spcBef>
                <a:spcPts val="600"/>
              </a:spcBef>
              <a:buClr>
                <a:schemeClr val="accent4"/>
              </a:buClr>
              <a:buFont typeface="Wingdings" pitchFamily="2" charset="2"/>
              <a:buChar char="§"/>
            </a:pPr>
            <a:r>
              <a:rPr lang="en-US" sz="2000" dirty="0">
                <a:solidFill>
                  <a:srgbClr val="FAFBFF"/>
                </a:solidFill>
                <a:latin typeface="Lato"/>
                <a:cs typeface="Lato"/>
              </a:rPr>
              <a:t>The mental image of the rose is an effect (</a:t>
            </a:r>
            <a:r>
              <a:rPr lang="en-US" sz="2000" i="1" dirty="0" err="1">
                <a:solidFill>
                  <a:srgbClr val="FAFBFF"/>
                </a:solidFill>
                <a:latin typeface="Lato"/>
                <a:cs typeface="Lato"/>
              </a:rPr>
              <a:t>Ma’alul</a:t>
            </a:r>
            <a:r>
              <a:rPr lang="en-US" sz="2000" dirty="0">
                <a:solidFill>
                  <a:srgbClr val="FAFBFF"/>
                </a:solidFill>
                <a:latin typeface="Lato"/>
                <a:cs typeface="Lato"/>
              </a:rPr>
              <a:t>), which can be thought of as a possible existent, and your will is the cause </a:t>
            </a:r>
            <a:r>
              <a:rPr lang="en-US" sz="2000" i="1" dirty="0">
                <a:solidFill>
                  <a:srgbClr val="FAFBFF"/>
                </a:solidFill>
                <a:latin typeface="Lato"/>
                <a:cs typeface="Lato"/>
              </a:rPr>
              <a:t>(‘</a:t>
            </a:r>
            <a:r>
              <a:rPr lang="en-US" sz="2000" i="1" dirty="0" err="1">
                <a:solidFill>
                  <a:srgbClr val="FAFBFF"/>
                </a:solidFill>
                <a:latin typeface="Lato"/>
                <a:cs typeface="Lato"/>
              </a:rPr>
              <a:t>Illah</a:t>
            </a:r>
            <a:r>
              <a:rPr lang="en-US" sz="2000" dirty="0">
                <a:solidFill>
                  <a:srgbClr val="FAFBFF"/>
                </a:solidFill>
                <a:latin typeface="Lato"/>
                <a:cs typeface="Lato"/>
              </a:rPr>
              <a:t>), which can be thought of as a necessary existent (</a:t>
            </a:r>
            <a:r>
              <a:rPr lang="en-US" sz="2000" dirty="0">
                <a:solidFill>
                  <a:schemeClr val="accent4"/>
                </a:solidFill>
                <a:latin typeface="Lato"/>
                <a:cs typeface="Lato"/>
              </a:rPr>
              <a:t>only as an example!</a:t>
            </a:r>
            <a:r>
              <a:rPr lang="en-US" sz="2000" dirty="0">
                <a:solidFill>
                  <a:srgbClr val="FAFBFF"/>
                </a:solidFill>
                <a:latin typeface="Lato"/>
                <a:cs typeface="Lato"/>
              </a:rPr>
              <a:t>)</a:t>
            </a:r>
          </a:p>
          <a:p>
            <a:pPr marL="342900" indent="-342900" algn="just" hangingPunct="0">
              <a:spcBef>
                <a:spcPts val="600"/>
              </a:spcBef>
              <a:buClr>
                <a:schemeClr val="accent4"/>
              </a:buClr>
              <a:buFont typeface="Wingdings" pitchFamily="2" charset="2"/>
              <a:buChar char="§"/>
            </a:pPr>
            <a:r>
              <a:rPr lang="en-US" sz="2000" dirty="0">
                <a:solidFill>
                  <a:srgbClr val="FAFBFF"/>
                </a:solidFill>
                <a:latin typeface="Lato"/>
                <a:cs typeface="Lato"/>
              </a:rPr>
              <a:t>The cause (</a:t>
            </a:r>
            <a:r>
              <a:rPr lang="en-US" sz="2000" dirty="0">
                <a:solidFill>
                  <a:schemeClr val="accent4"/>
                </a:solidFill>
                <a:latin typeface="Lato"/>
                <a:cs typeface="Lato"/>
              </a:rPr>
              <a:t>your will</a:t>
            </a:r>
            <a:r>
              <a:rPr lang="en-US" sz="2000" dirty="0">
                <a:solidFill>
                  <a:srgbClr val="FAFBFF"/>
                </a:solidFill>
                <a:latin typeface="Lato"/>
                <a:cs typeface="Lato"/>
              </a:rPr>
              <a:t>) is constantly needed for existence of an effect (</a:t>
            </a:r>
            <a:r>
              <a:rPr lang="en-US" sz="2000" dirty="0">
                <a:solidFill>
                  <a:schemeClr val="accent4"/>
                </a:solidFill>
                <a:latin typeface="Lato"/>
                <a:cs typeface="Lato"/>
              </a:rPr>
              <a:t>the imagined rose</a:t>
            </a:r>
            <a:r>
              <a:rPr lang="en-US" sz="2000" dirty="0">
                <a:solidFill>
                  <a:srgbClr val="FAFBFF"/>
                </a:solidFill>
                <a:latin typeface="Lato"/>
                <a:cs typeface="Lato"/>
              </a:rPr>
              <a:t>); i.e. The imagined rose is COMPLETELY DEPENDENT upon your will, at all the time; Any shift of your attention (</a:t>
            </a:r>
            <a:r>
              <a:rPr lang="en-US" sz="2000" dirty="0">
                <a:solidFill>
                  <a:schemeClr val="accent4"/>
                </a:solidFill>
                <a:latin typeface="Lato"/>
                <a:cs typeface="Lato"/>
              </a:rPr>
              <a:t>absence of the cause</a:t>
            </a:r>
            <a:r>
              <a:rPr lang="en-US" sz="2000" dirty="0">
                <a:solidFill>
                  <a:srgbClr val="FAFBFF"/>
                </a:solidFill>
                <a:latin typeface="Lato"/>
                <a:cs typeface="Lato"/>
              </a:rPr>
              <a:t>), the imagined rose will cease to exist</a:t>
            </a: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5075CE07-FAEB-2147-8044-28D4E9186E8D}"/>
              </a:ext>
            </a:extLst>
          </p:cNvPr>
          <p:cNvSpPr/>
          <p:nvPr/>
        </p:nvSpPr>
        <p:spPr>
          <a:xfrm>
            <a:off x="12542444" y="6822189"/>
            <a:ext cx="418704" cy="369332"/>
          </a:xfrm>
          <a:prstGeom prst="rect">
            <a:avLst/>
          </a:prstGeom>
        </p:spPr>
        <p:txBody>
          <a:bodyPr wrap="none">
            <a:spAutoFit/>
          </a:bodyPr>
          <a:lstStyle/>
          <a:p>
            <a:r>
              <a:rPr lang="en-OM" dirty="0">
                <a:solidFill>
                  <a:schemeClr val="bg2"/>
                </a:solidFill>
              </a:rPr>
              <a:t>16</a:t>
            </a:r>
          </a:p>
        </p:txBody>
      </p:sp>
      <p:sp>
        <p:nvSpPr>
          <p:cNvPr id="8" name="Rectangle 7">
            <a:extLst>
              <a:ext uri="{FF2B5EF4-FFF2-40B4-BE49-F238E27FC236}">
                <a16:creationId xmlns:a16="http://schemas.microsoft.com/office/drawing/2014/main" id="{8224563F-614F-C848-B0A3-22164231ED29}"/>
              </a:ext>
            </a:extLst>
          </p:cNvPr>
          <p:cNvSpPr/>
          <p:nvPr/>
        </p:nvSpPr>
        <p:spPr>
          <a:xfrm>
            <a:off x="422763" y="5287717"/>
            <a:ext cx="6688822" cy="954107"/>
          </a:xfrm>
          <a:prstGeom prst="rect">
            <a:avLst/>
          </a:prstGeom>
        </p:spPr>
        <p:txBody>
          <a:bodyPr wrap="square">
            <a:spAutoFit/>
          </a:bodyPr>
          <a:lstStyle/>
          <a:p>
            <a:pPr algn="r"/>
            <a:r>
              <a:rPr lang="ar-AE" sz="2800" dirty="0">
                <a:solidFill>
                  <a:schemeClr val="bg2"/>
                </a:solidFill>
                <a:latin typeface="Scheherazade"/>
              </a:rPr>
              <a:t>وَهُوَ الَّذِي يَبْدَأُ الْخَلْقَ ثُمَّ يُعِيدُهُ وَهُوَ أَهْوَنُ عَلَيْهِ</a:t>
            </a:r>
            <a:r>
              <a:rPr lang="ar-AE" sz="2800" dirty="0">
                <a:solidFill>
                  <a:schemeClr val="bg2"/>
                </a:solidFill>
                <a:latin typeface="Times New Roman" panose="02020603050405020304" pitchFamily="18" charset="0"/>
              </a:rPr>
              <a:t> ۚ</a:t>
            </a:r>
            <a:r>
              <a:rPr lang="ar-AE" sz="2800" dirty="0">
                <a:solidFill>
                  <a:schemeClr val="bg2"/>
                </a:solidFill>
                <a:latin typeface="Scheherazade"/>
              </a:rPr>
              <a:t> وَلَهُ الْمَثَلُ الْأَعْلَىٰ فِي السَّمَاوَاتِ وَالْأَرْضِ</a:t>
            </a:r>
            <a:r>
              <a:rPr lang="ar-AE" sz="2800" dirty="0">
                <a:solidFill>
                  <a:schemeClr val="bg2"/>
                </a:solidFill>
                <a:latin typeface="Times New Roman" panose="02020603050405020304" pitchFamily="18" charset="0"/>
              </a:rPr>
              <a:t> ۚ</a:t>
            </a:r>
            <a:r>
              <a:rPr lang="ar-AE" sz="2800" dirty="0">
                <a:solidFill>
                  <a:schemeClr val="bg2"/>
                </a:solidFill>
                <a:latin typeface="Scheherazade"/>
              </a:rPr>
              <a:t>وَهُوَ الْعَزِيزُ الْحَكِيمُ</a:t>
            </a:r>
            <a:endParaRPr lang="en-OM" sz="2800" dirty="0">
              <a:solidFill>
                <a:schemeClr val="bg2"/>
              </a:solidFill>
            </a:endParaRPr>
          </a:p>
        </p:txBody>
      </p:sp>
    </p:spTree>
    <p:extLst>
      <p:ext uri="{BB962C8B-B14F-4D97-AF65-F5344CB8AC3E}">
        <p14:creationId xmlns:p14="http://schemas.microsoft.com/office/powerpoint/2010/main" val="329145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403093" y="2080114"/>
            <a:ext cx="6688823" cy="3906016"/>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A possible existent which needs a cause to come to existence and to remain in existence, is an effect (</a:t>
            </a:r>
            <a:r>
              <a:rPr lang="en-US" sz="3200" i="1" dirty="0" err="1">
                <a:solidFill>
                  <a:srgbClr val="FFFFFB"/>
                </a:solidFill>
                <a:latin typeface="Panefresco"/>
                <a:cs typeface="Panefresco"/>
              </a:rPr>
              <a:t>Ma’alul</a:t>
            </a:r>
            <a:r>
              <a:rPr lang="en-US" sz="3200" dirty="0">
                <a:solidFill>
                  <a:srgbClr val="FFFFFB"/>
                </a:solidFill>
                <a:latin typeface="Panefresco"/>
                <a:cs typeface="Panefresco"/>
              </a:rPr>
              <a:t>), which comes after the cause (</a:t>
            </a:r>
            <a:r>
              <a:rPr lang="en-US" sz="3200" i="1" dirty="0">
                <a:solidFill>
                  <a:srgbClr val="FFFFFB"/>
                </a:solidFill>
                <a:latin typeface="Panefresco"/>
                <a:cs typeface="Panefresco"/>
              </a:rPr>
              <a:t>‘</a:t>
            </a:r>
            <a:r>
              <a:rPr lang="en-US" sz="3200" i="1" dirty="0" err="1">
                <a:solidFill>
                  <a:srgbClr val="FFFFFB"/>
                </a:solidFill>
                <a:latin typeface="Panefresco"/>
                <a:cs typeface="Panefresco"/>
              </a:rPr>
              <a:t>Illah</a:t>
            </a:r>
            <a:r>
              <a:rPr lang="en-US" sz="3200" dirty="0">
                <a:solidFill>
                  <a:srgbClr val="FFFFFB"/>
                </a:solidFill>
                <a:latin typeface="Panefresco"/>
                <a:cs typeface="Panefresco"/>
              </a:rPr>
              <a:t>); If the cause (</a:t>
            </a:r>
            <a:r>
              <a:rPr lang="en-US" sz="3200" i="1" dirty="0">
                <a:solidFill>
                  <a:srgbClr val="FFFFFB"/>
                </a:solidFill>
                <a:latin typeface="Panefresco"/>
                <a:cs typeface="Panefresco"/>
              </a:rPr>
              <a:t>‘</a:t>
            </a:r>
            <a:r>
              <a:rPr lang="en-US" sz="3200" i="1" dirty="0" err="1">
                <a:solidFill>
                  <a:srgbClr val="FFFFFB"/>
                </a:solidFill>
                <a:latin typeface="Panefresco"/>
                <a:cs typeface="Panefresco"/>
              </a:rPr>
              <a:t>Illah</a:t>
            </a:r>
            <a:r>
              <a:rPr lang="en-US" sz="3200" dirty="0">
                <a:solidFill>
                  <a:srgbClr val="FFFFFB"/>
                </a:solidFill>
                <a:latin typeface="Panefresco"/>
                <a:cs typeface="Panefresco"/>
              </a:rPr>
              <a:t>) is annihilated or was not actualized, then there will be no effect (</a:t>
            </a:r>
            <a:r>
              <a:rPr lang="en-US" sz="3200" i="1" dirty="0" err="1">
                <a:solidFill>
                  <a:srgbClr val="FFFFFB"/>
                </a:solidFill>
                <a:latin typeface="Panefresco"/>
                <a:cs typeface="Panefresco"/>
              </a:rPr>
              <a:t>Ma’alul</a:t>
            </a:r>
            <a:r>
              <a:rPr lang="en-US" sz="3200" dirty="0">
                <a:solidFill>
                  <a:srgbClr val="FFFFFB"/>
                </a:solidFill>
                <a:latin typeface="Panefresco"/>
                <a:cs typeface="Panefresco"/>
              </a:rPr>
              <a:t>), and therefore, it will not exist</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687340" y="135786"/>
            <a:ext cx="5124893" cy="7094353"/>
          </a:xfrm>
          <a:prstGeom prst="rect">
            <a:avLst/>
          </a:prstGeom>
        </p:spPr>
        <p:txBody>
          <a:bodyPr spcFirstLastPara="1" lIns="95250" tIns="128588" rIns="95250" bIns="0" anchor="t"/>
          <a:lstStyle/>
          <a:p>
            <a:pPr algn="ctr" hangingPunct="0">
              <a:lnSpc>
                <a:spcPct val="125000"/>
              </a:lnSpc>
              <a:buClr>
                <a:schemeClr val="accent4"/>
              </a:buClr>
            </a:pPr>
            <a:r>
              <a:rPr lang="en-US" sz="2400" dirty="0">
                <a:solidFill>
                  <a:schemeClr val="accent4"/>
                </a:solidFill>
                <a:latin typeface="Lato"/>
                <a:cs typeface="Lato"/>
              </a:rPr>
              <a:t>The Eternity Nature of God         (The First &amp; The Last)</a:t>
            </a:r>
          </a:p>
          <a:p>
            <a:pPr marL="457200" indent="-457200" algn="just" hangingPunct="0">
              <a:spcBef>
                <a:spcPts val="900"/>
              </a:spcBef>
              <a:buClr>
                <a:schemeClr val="accent4"/>
              </a:buClr>
              <a:buFont typeface="Wingdings" pitchFamily="2" charset="2"/>
              <a:buChar char="§"/>
            </a:pPr>
            <a:r>
              <a:rPr lang="en-US" sz="2000" dirty="0">
                <a:solidFill>
                  <a:schemeClr val="accent4"/>
                </a:solidFill>
                <a:latin typeface="Lato"/>
                <a:cs typeface="Lato"/>
              </a:rPr>
              <a:t>For an existent to be non-existing at any interval of time, indicates that the existent is a dependent </a:t>
            </a:r>
            <a:r>
              <a:rPr lang="en-US" sz="2000" dirty="0">
                <a:solidFill>
                  <a:srgbClr val="FAFBFF"/>
                </a:solidFill>
                <a:latin typeface="Lato"/>
                <a:cs typeface="Lato"/>
              </a:rPr>
              <a:t>or need a cause to bring it into existence, and therefore, itself is an effect or a possible existent</a:t>
            </a:r>
          </a:p>
          <a:p>
            <a:pPr marL="457200" indent="-457200" algn="just" hangingPunct="0">
              <a:spcBef>
                <a:spcPts val="900"/>
              </a:spcBef>
              <a:buClr>
                <a:schemeClr val="accent4"/>
              </a:buClr>
              <a:buFont typeface="Wingdings" pitchFamily="2" charset="2"/>
              <a:buChar char="§"/>
            </a:pPr>
            <a:r>
              <a:rPr lang="en-US" sz="2000" dirty="0">
                <a:solidFill>
                  <a:srgbClr val="FAFBFF"/>
                </a:solidFill>
                <a:latin typeface="Lato"/>
                <a:cs typeface="Lato"/>
              </a:rPr>
              <a:t>Since the necessary existent has always existed and remains in existence by means of itself (by means of its own essence), and it does not require any external existent or cause; It means, </a:t>
            </a:r>
            <a:r>
              <a:rPr lang="en-US" sz="2000" dirty="0">
                <a:solidFill>
                  <a:schemeClr val="accent4"/>
                </a:solidFill>
                <a:latin typeface="Lato"/>
                <a:cs typeface="Lato"/>
              </a:rPr>
              <a:t>the necessary existent could not have been non-existing at any interval of time </a:t>
            </a:r>
          </a:p>
          <a:p>
            <a:pPr marL="457200" indent="-457200" algn="just" hangingPunct="0">
              <a:spcBef>
                <a:spcPts val="900"/>
              </a:spcBef>
              <a:buClr>
                <a:schemeClr val="accent4"/>
              </a:buClr>
              <a:buFont typeface="Wingdings" pitchFamily="2" charset="2"/>
              <a:buChar char="§"/>
            </a:pPr>
            <a:r>
              <a:rPr lang="en-US" sz="2000" dirty="0">
                <a:solidFill>
                  <a:srgbClr val="FAFBFF"/>
                </a:solidFill>
                <a:latin typeface="Lato"/>
                <a:cs typeface="Lato"/>
              </a:rPr>
              <a:t>Therefore, God was without a beginning (He is the First), meaning that He never had an antecedent of non-existence, and God is without an end (He is the Last), meaning that He will never be non-existent</a:t>
            </a:r>
          </a:p>
          <a:p>
            <a:pPr marL="457200" indent="-4572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mj-lt"/>
              <a:buAutoNum type="arabicPeriod"/>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0F685BAD-AA5A-2449-A923-84066E6C74A3}"/>
              </a:ext>
            </a:extLst>
          </p:cNvPr>
          <p:cNvSpPr/>
          <p:nvPr/>
        </p:nvSpPr>
        <p:spPr>
          <a:xfrm>
            <a:off x="12510547" y="6860807"/>
            <a:ext cx="418704" cy="369332"/>
          </a:xfrm>
          <a:prstGeom prst="rect">
            <a:avLst/>
          </a:prstGeom>
        </p:spPr>
        <p:txBody>
          <a:bodyPr wrap="none">
            <a:spAutoFit/>
          </a:bodyPr>
          <a:lstStyle/>
          <a:p>
            <a:r>
              <a:rPr lang="en-OM" dirty="0">
                <a:solidFill>
                  <a:schemeClr val="bg2"/>
                </a:solidFill>
              </a:rPr>
              <a:t>17</a:t>
            </a:r>
          </a:p>
        </p:txBody>
      </p:sp>
    </p:spTree>
    <p:extLst>
      <p:ext uri="{BB962C8B-B14F-4D97-AF65-F5344CB8AC3E}">
        <p14:creationId xmlns:p14="http://schemas.microsoft.com/office/powerpoint/2010/main" val="428935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76078"/>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The Non-Corporeality Nature of God</a:t>
            </a:r>
            <a:endParaRPr sz="3600">
              <a:solidFill>
                <a:srgbClr val="F2A956"/>
              </a:solidFill>
              <a:latin typeface="Panefresco"/>
              <a:ea typeface="+mn-ea"/>
              <a:cs typeface="Panefresco"/>
            </a:endParaRPr>
          </a:p>
        </p:txBody>
      </p:sp>
      <p:sp>
        <p:nvSpPr>
          <p:cNvPr id="10" name="title copy"/>
          <p:cNvSpPr/>
          <p:nvPr/>
        </p:nvSpPr>
        <p:spPr>
          <a:xfrm>
            <a:off x="212641" y="365173"/>
            <a:ext cx="6874068" cy="7019999"/>
          </a:xfrm>
          <a:prstGeom prst="rect">
            <a:avLst/>
          </a:prstGeom>
        </p:spPr>
        <p:txBody>
          <a:bodyPr spcFirstLastPara="1" lIns="95250" tIns="128588" rIns="95250" bIns="0" anchor="t"/>
          <a:lstStyle/>
          <a:p>
            <a:pPr marL="342900" indent="-342900" algn="just" hangingPunct="0">
              <a:spcBef>
                <a:spcPts val="600"/>
              </a:spcBef>
              <a:buFont typeface="Wingdings" pitchFamily="2" charset="2"/>
              <a:buChar char="§"/>
            </a:pPr>
            <a:r>
              <a:rPr lang="en-US" sz="2000" dirty="0">
                <a:solidFill>
                  <a:srgbClr val="132B54"/>
                </a:solidFill>
                <a:latin typeface="Lato"/>
                <a:cs typeface="Lato"/>
              </a:rPr>
              <a:t>The necessary existent must be simple and indivisible (without parts), because of two reasons: </a:t>
            </a:r>
          </a:p>
          <a:p>
            <a:pPr marL="914400" lvl="1" indent="-457200" algn="just" hangingPunct="0">
              <a:spcBef>
                <a:spcPts val="600"/>
              </a:spcBef>
              <a:buFont typeface="+mj-lt"/>
              <a:buAutoNum type="arabicPeriod"/>
            </a:pPr>
            <a:r>
              <a:rPr lang="en-US" sz="2000" dirty="0">
                <a:solidFill>
                  <a:srgbClr val="132B54"/>
                </a:solidFill>
                <a:latin typeface="Lato"/>
                <a:cs typeface="Lato"/>
              </a:rPr>
              <a:t>Every composite thing is a synthesis which in need of parts to be complete, while the necessary existent is independent from needs </a:t>
            </a:r>
          </a:p>
          <a:p>
            <a:pPr marL="914400" lvl="1" indent="-457200" algn="just" hangingPunct="0">
              <a:spcBef>
                <a:spcPts val="600"/>
              </a:spcBef>
              <a:buFont typeface="+mj-lt"/>
              <a:buAutoNum type="arabicPeriod"/>
            </a:pPr>
            <a:r>
              <a:rPr lang="en-US" sz="2000" dirty="0">
                <a:solidFill>
                  <a:srgbClr val="132B54"/>
                </a:solidFill>
                <a:latin typeface="Lato"/>
                <a:cs typeface="Lato"/>
              </a:rPr>
              <a:t>The necessary existent is not made up of parts because any thing that has parts, intellectually has the potential to be divided, and has the possibility of being annihilated, but the necessary existent cannot be divided or annihilated</a:t>
            </a:r>
          </a:p>
          <a:p>
            <a:pPr marL="342900" indent="-342900" algn="just" hangingPunct="0">
              <a:spcBef>
                <a:spcPts val="600"/>
              </a:spcBef>
              <a:buFont typeface="Wingdings" pitchFamily="2" charset="2"/>
              <a:buChar char="§"/>
            </a:pPr>
            <a:r>
              <a:rPr lang="en-US" sz="2000" dirty="0">
                <a:solidFill>
                  <a:srgbClr val="132B54"/>
                </a:solidFill>
                <a:latin typeface="Lato"/>
                <a:cs typeface="Lato"/>
              </a:rPr>
              <a:t>Because having parts, potential or actual, is peculiar to corporeality or material nature, therefore, the necessary existent is NON-CORPOREAL and IMMATERIAL</a:t>
            </a:r>
          </a:p>
          <a:p>
            <a:pPr marL="342900" indent="-342900" algn="just" hangingPunct="0">
              <a:spcBef>
                <a:spcPts val="600"/>
              </a:spcBef>
              <a:buFont typeface="Wingdings" pitchFamily="2" charset="2"/>
              <a:buChar char="§"/>
            </a:pPr>
            <a:r>
              <a:rPr lang="en-US" sz="2000" dirty="0">
                <a:solidFill>
                  <a:srgbClr val="132B54"/>
                </a:solidFill>
                <a:latin typeface="Lato"/>
                <a:cs typeface="Lato"/>
              </a:rPr>
              <a:t>By the same token, the necessary existent is invisible (unseen) i.e. Cannot be sensed through the corporeal senses (seeing, hearing, touching, tasting and smelling)</a:t>
            </a:r>
          </a:p>
          <a:p>
            <a:pPr marL="342900" indent="-342900" algn="just" hangingPunct="0">
              <a:spcBef>
                <a:spcPts val="600"/>
              </a:spcBef>
              <a:buFont typeface="Wingdings" pitchFamily="2" charset="2"/>
              <a:buChar char="§"/>
            </a:pPr>
            <a:r>
              <a:rPr lang="en-US" sz="2000" dirty="0">
                <a:solidFill>
                  <a:srgbClr val="132B54"/>
                </a:solidFill>
                <a:latin typeface="Lato"/>
                <a:cs typeface="Lato"/>
              </a:rPr>
              <a:t>By disassociating corporeality and materiality from the necessary existent, but present in possible existent, several other possibilities are also nullified; e.g. The necessary existent is not subjected to TIME and SPACE</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7995684" y="722975"/>
            <a:ext cx="4316818" cy="6093976"/>
          </a:xfrm>
          <a:prstGeom prst="rect">
            <a:avLst/>
          </a:prstGeom>
        </p:spPr>
        <p:txBody>
          <a:bodyPr wrap="square">
            <a:spAutoFit/>
          </a:bodyPr>
          <a:lstStyle/>
          <a:p>
            <a:pPr marL="342900" indent="-342900" algn="just" hangingPunct="0">
              <a:lnSpc>
                <a:spcPct val="100000"/>
              </a:lnSpc>
              <a:spcBef>
                <a:spcPts val="1200"/>
              </a:spcBef>
              <a:buClr>
                <a:schemeClr val="accent4"/>
              </a:buClr>
              <a:buFont typeface="Wingdings" pitchFamily="2" charset="2"/>
              <a:buChar char="§"/>
            </a:pPr>
            <a:r>
              <a:rPr lang="en-US" dirty="0">
                <a:solidFill>
                  <a:schemeClr val="accent4"/>
                </a:solidFill>
                <a:latin typeface="Lato"/>
                <a:cs typeface="Lato"/>
              </a:rPr>
              <a:t>Space</a:t>
            </a:r>
            <a:r>
              <a:rPr lang="en-US" dirty="0">
                <a:solidFill>
                  <a:schemeClr val="bg2"/>
                </a:solidFill>
                <a:latin typeface="Lato"/>
                <a:cs typeface="Lato"/>
              </a:rPr>
              <a:t> is imagined for a thing, which has a material body and dimensions, and every </a:t>
            </a:r>
            <a:r>
              <a:rPr lang="en-US" dirty="0">
                <a:solidFill>
                  <a:schemeClr val="accent4"/>
                </a:solidFill>
                <a:latin typeface="Lato"/>
                <a:cs typeface="Lato"/>
              </a:rPr>
              <a:t>temporal</a:t>
            </a:r>
            <a:r>
              <a:rPr lang="en-US" dirty="0">
                <a:solidFill>
                  <a:schemeClr val="bg2"/>
                </a:solidFill>
                <a:latin typeface="Lato"/>
                <a:cs typeface="Lato"/>
              </a:rPr>
              <a:t> (time-based) object has the potential of being divided at intervals</a:t>
            </a:r>
          </a:p>
          <a:p>
            <a:pPr marL="342900" indent="-342900" algn="just" hangingPunct="0">
              <a:lnSpc>
                <a:spcPct val="100000"/>
              </a:lnSpc>
              <a:spcBef>
                <a:spcPts val="1200"/>
              </a:spcBef>
              <a:buClr>
                <a:schemeClr val="accent4"/>
              </a:buClr>
              <a:buFont typeface="Wingdings" pitchFamily="2" charset="2"/>
              <a:buChar char="§"/>
            </a:pPr>
            <a:r>
              <a:rPr lang="en-US" dirty="0">
                <a:solidFill>
                  <a:schemeClr val="bg2"/>
                </a:solidFill>
                <a:latin typeface="Lato"/>
                <a:cs typeface="Lato"/>
              </a:rPr>
              <a:t>Since space and temporality are not attributed to the necessary existent, </a:t>
            </a:r>
            <a:r>
              <a:rPr lang="en-US" dirty="0">
                <a:solidFill>
                  <a:schemeClr val="accent4"/>
                </a:solidFill>
                <a:latin typeface="Lato"/>
                <a:cs typeface="Lato"/>
              </a:rPr>
              <a:t>TRANSITION</a:t>
            </a:r>
            <a:r>
              <a:rPr lang="en-US" dirty="0">
                <a:solidFill>
                  <a:schemeClr val="bg2"/>
                </a:solidFill>
                <a:latin typeface="Lato"/>
                <a:cs typeface="Lato"/>
              </a:rPr>
              <a:t>, </a:t>
            </a:r>
            <a:r>
              <a:rPr lang="en-US" dirty="0">
                <a:solidFill>
                  <a:schemeClr val="accent4"/>
                </a:solidFill>
                <a:latin typeface="Lato"/>
                <a:cs typeface="Lato"/>
              </a:rPr>
              <a:t>GROWTH</a:t>
            </a:r>
            <a:r>
              <a:rPr lang="en-US" dirty="0">
                <a:solidFill>
                  <a:schemeClr val="bg2"/>
                </a:solidFill>
                <a:latin typeface="Lato"/>
                <a:cs typeface="Lato"/>
              </a:rPr>
              <a:t> and </a:t>
            </a:r>
            <a:r>
              <a:rPr lang="en-US" dirty="0">
                <a:solidFill>
                  <a:schemeClr val="accent4"/>
                </a:solidFill>
                <a:latin typeface="Lato"/>
                <a:cs typeface="Lato"/>
              </a:rPr>
              <a:t>MOVEMENT</a:t>
            </a:r>
            <a:r>
              <a:rPr lang="en-US" dirty="0">
                <a:solidFill>
                  <a:schemeClr val="bg2"/>
                </a:solidFill>
                <a:latin typeface="Lato"/>
                <a:cs typeface="Lato"/>
              </a:rPr>
              <a:t> can also be invalidated in necessary existent, because there is no transition, growth, and movement without time and space</a:t>
            </a:r>
          </a:p>
          <a:p>
            <a:pPr marL="342900" indent="-342900" algn="just" hangingPunct="0">
              <a:lnSpc>
                <a:spcPct val="100000"/>
              </a:lnSpc>
              <a:spcBef>
                <a:spcPts val="1200"/>
              </a:spcBef>
              <a:buClr>
                <a:schemeClr val="accent4"/>
              </a:buClr>
              <a:buFont typeface="Wingdings" pitchFamily="2" charset="2"/>
              <a:buChar char="§"/>
            </a:pPr>
            <a:r>
              <a:rPr lang="en-US" dirty="0">
                <a:solidFill>
                  <a:schemeClr val="bg2"/>
                </a:solidFill>
                <a:latin typeface="Lato"/>
                <a:cs typeface="Lato"/>
              </a:rPr>
              <a:t>Those who misinterpret scriptures by believing that God sits on a throne or descends from heaven or can be seen by the naked eye are viewing Him as being subjected to space, time, growth, movement, and transition, thus, have failed to fully grasp God’s true nature</a:t>
            </a:r>
          </a:p>
        </p:txBody>
      </p:sp>
      <p:sp>
        <p:nvSpPr>
          <p:cNvPr id="5" name="Rectangle 4">
            <a:extLst>
              <a:ext uri="{FF2B5EF4-FFF2-40B4-BE49-F238E27FC236}">
                <a16:creationId xmlns:a16="http://schemas.microsoft.com/office/drawing/2014/main" id="{9518D8B1-F217-2448-B9A1-3800836265BF}"/>
              </a:ext>
            </a:extLst>
          </p:cNvPr>
          <p:cNvSpPr/>
          <p:nvPr/>
        </p:nvSpPr>
        <p:spPr>
          <a:xfrm>
            <a:off x="12496206" y="6945868"/>
            <a:ext cx="418704" cy="369332"/>
          </a:xfrm>
          <a:prstGeom prst="rect">
            <a:avLst/>
          </a:prstGeom>
        </p:spPr>
        <p:txBody>
          <a:bodyPr wrap="none">
            <a:spAutoFit/>
          </a:bodyPr>
          <a:lstStyle/>
          <a:p>
            <a:r>
              <a:rPr lang="en-OM" dirty="0">
                <a:solidFill>
                  <a:schemeClr val="bg2"/>
                </a:solidFill>
              </a:rPr>
              <a:t>18</a:t>
            </a:r>
          </a:p>
        </p:txBody>
      </p:sp>
    </p:spTree>
    <p:extLst>
      <p:ext uri="{BB962C8B-B14F-4D97-AF65-F5344CB8AC3E}">
        <p14:creationId xmlns:p14="http://schemas.microsoft.com/office/powerpoint/2010/main" val="350205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0" y="-76078"/>
            <a:ext cx="13011150" cy="7461250"/>
          </a:xfrm>
          <a:prstGeom prst="rect">
            <a:avLst/>
          </a:prstGeom>
        </p:spPr>
      </p:pic>
      <p:sp>
        <p:nvSpPr>
          <p:cNvPr id="6" name="title copy">
            <a:extLst>
              <a:ext uri="{FF2B5EF4-FFF2-40B4-BE49-F238E27FC236}">
                <a16:creationId xmlns:a16="http://schemas.microsoft.com/office/drawing/2014/main" id="{DE4AFDB9-9277-DC48-B3EC-70C981112FC2}"/>
              </a:ext>
            </a:extLst>
          </p:cNvPr>
          <p:cNvSpPr/>
          <p:nvPr/>
        </p:nvSpPr>
        <p:spPr>
          <a:xfrm>
            <a:off x="0" y="269383"/>
            <a:ext cx="12883559" cy="639604"/>
          </a:xfrm>
          <a:prstGeom prst="rect">
            <a:avLst/>
          </a:prstGeom>
        </p:spPr>
        <p:txBody>
          <a:bodyPr spcFirstLastPara="1" lIns="95250" tIns="128588" rIns="95250" bIns="0" anchor="t"/>
          <a:lstStyle/>
          <a:p>
            <a:pPr algn="ctr" hangingPunct="0">
              <a:lnSpc>
                <a:spcPct val="91667"/>
              </a:lnSpc>
              <a:spcBef>
                <a:spcPct val="3333"/>
              </a:spcBef>
            </a:pPr>
            <a:r>
              <a:rPr lang="en-US" sz="2800">
                <a:solidFill>
                  <a:srgbClr val="207D8F"/>
                </a:solidFill>
                <a:latin typeface="Panefresco"/>
                <a:ea typeface="+mn-ea"/>
                <a:cs typeface="Panefresco"/>
              </a:rPr>
              <a:t>IMPORTANT POINTS TO REFLECT UPON FROM PART ONE</a:t>
            </a:r>
            <a:endParaRPr sz="2800">
              <a:solidFill>
                <a:srgbClr val="207D8F"/>
              </a:solidFill>
              <a:latin typeface="Panefresco"/>
              <a:ea typeface="+mn-ea"/>
              <a:cs typeface="Panefresco"/>
            </a:endParaRPr>
          </a:p>
        </p:txBody>
      </p:sp>
      <p:sp>
        <p:nvSpPr>
          <p:cNvPr id="7" name="title copy">
            <a:extLst>
              <a:ext uri="{FF2B5EF4-FFF2-40B4-BE49-F238E27FC236}">
                <a16:creationId xmlns:a16="http://schemas.microsoft.com/office/drawing/2014/main" id="{E21DB1DE-A708-0D40-ACB9-CD5DDCC6514B}"/>
              </a:ext>
            </a:extLst>
          </p:cNvPr>
          <p:cNvSpPr/>
          <p:nvPr/>
        </p:nvSpPr>
        <p:spPr>
          <a:xfrm>
            <a:off x="797774" y="1127241"/>
            <a:ext cx="11415602" cy="5613802"/>
          </a:xfrm>
          <a:prstGeom prst="rect">
            <a:avLst/>
          </a:prstGeom>
          <a:ln>
            <a:solidFill>
              <a:schemeClr val="bg2"/>
            </a:solidFill>
          </a:ln>
        </p:spPr>
        <p:txBody>
          <a:bodyPr spcFirstLastPara="1" lIns="95250" tIns="128588" rIns="95250" bIns="0" anchor="t"/>
          <a:lstStyle/>
          <a:p>
            <a:pPr marL="457200" indent="-457200" algn="just" hangingPunct="0">
              <a:spcBef>
                <a:spcPts val="1300"/>
              </a:spcBef>
              <a:buFont typeface="+mj-lt"/>
              <a:buAutoNum type="arabicPeriod"/>
            </a:pPr>
            <a:r>
              <a:rPr lang="en-US" sz="2400" dirty="0">
                <a:latin typeface="Lato"/>
                <a:cs typeface="Lato"/>
              </a:rPr>
              <a:t>Atheism is unnatural, irrational, counter to default state of the mind because its cognitive position is not intuitive, needs to be acquired</a:t>
            </a:r>
          </a:p>
          <a:p>
            <a:pPr marL="457200" indent="-457200" algn="just" hangingPunct="0">
              <a:spcBef>
                <a:spcPts val="1300"/>
              </a:spcBef>
              <a:buFont typeface="+mj-lt"/>
              <a:buAutoNum type="arabicPeriod"/>
            </a:pPr>
            <a:r>
              <a:rPr lang="en-US" sz="2400" dirty="0">
                <a:solidFill>
                  <a:schemeClr val="bg2"/>
                </a:solidFill>
                <a:latin typeface="Lato"/>
                <a:cs typeface="Lato"/>
              </a:rPr>
              <a:t>Theism, on the other hand, is natural, rational, and represents default state of the mind because its cognitive position is intuitive, does not need to be acquired</a:t>
            </a:r>
          </a:p>
          <a:p>
            <a:pPr marL="457200" indent="-457200" algn="just" hangingPunct="0">
              <a:spcBef>
                <a:spcPts val="1300"/>
              </a:spcBef>
              <a:buFont typeface="+mj-lt"/>
              <a:buAutoNum type="arabicPeriod"/>
            </a:pPr>
            <a:r>
              <a:rPr lang="en-US" sz="2400" dirty="0">
                <a:solidFill>
                  <a:schemeClr val="bg2"/>
                </a:solidFill>
                <a:latin typeface="Lato"/>
                <a:cs typeface="Lato"/>
              </a:rPr>
              <a:t>Faith in God is </a:t>
            </a:r>
            <a:r>
              <a:rPr lang="en-US" sz="2400" dirty="0">
                <a:solidFill>
                  <a:schemeClr val="accent4"/>
                </a:solidFill>
                <a:latin typeface="Lato"/>
                <a:cs typeface="Lato"/>
              </a:rPr>
              <a:t>“the foundational belief” </a:t>
            </a:r>
            <a:r>
              <a:rPr lang="en-US" sz="2400" dirty="0">
                <a:solidFill>
                  <a:schemeClr val="bg2"/>
                </a:solidFill>
                <a:latin typeface="Lato"/>
                <a:cs typeface="Lato"/>
              </a:rPr>
              <a:t>(universal, untaught, natural, intuitive, and incorrigible); It’s  self-evident truth, which requires no proof, and therefore, it’s the human’s default state</a:t>
            </a:r>
          </a:p>
          <a:p>
            <a:pPr marL="457200" indent="-457200" algn="just" hangingPunct="0">
              <a:spcBef>
                <a:spcPts val="1300"/>
              </a:spcBef>
              <a:buFont typeface="+mj-lt"/>
              <a:buAutoNum type="arabicPeriod"/>
            </a:pPr>
            <a:r>
              <a:rPr lang="en-US" sz="2400" dirty="0">
                <a:solidFill>
                  <a:schemeClr val="bg2"/>
                </a:solidFill>
                <a:latin typeface="Lato"/>
                <a:cs typeface="Lato"/>
              </a:rPr>
              <a:t>Atheists need to answer first, “What reason(s) do they have to reject God’s existence?”; They have not been able to produce valid argument(s) so far</a:t>
            </a:r>
          </a:p>
          <a:p>
            <a:pPr marL="457200" indent="-457200" algn="just" hangingPunct="0">
              <a:spcBef>
                <a:spcPts val="1300"/>
              </a:spcBef>
              <a:buFont typeface="+mj-lt"/>
              <a:buAutoNum type="arabicPeriod"/>
            </a:pPr>
            <a:r>
              <a:rPr lang="en-US" sz="2400" dirty="0">
                <a:solidFill>
                  <a:schemeClr val="bg2"/>
                </a:solidFill>
                <a:latin typeface="Lato"/>
                <a:cs typeface="Lato"/>
              </a:rPr>
              <a:t>Without God, no one can make sense of the origin of the universe and life; Life would have no meaning, value or purpose; There will be no objective ground to anchor our morals and ethics; And it would not matter how we live our lives</a:t>
            </a:r>
          </a:p>
          <a:p>
            <a:pPr marL="457200" indent="-457200" algn="just" hangingPunct="0">
              <a:spcBef>
                <a:spcPts val="1300"/>
              </a:spcBef>
              <a:buFont typeface="Wingdings" pitchFamily="2" charset="2"/>
              <a:buChar char="§"/>
            </a:pPr>
            <a:endParaRPr lang="en-US" sz="2400" dirty="0">
              <a:solidFill>
                <a:schemeClr val="bg2"/>
              </a:solidFill>
              <a:latin typeface="Lato"/>
              <a:cs typeface="Lato"/>
            </a:endParaRPr>
          </a:p>
          <a:p>
            <a:pPr marL="457200" indent="-457200" algn="just" hangingPunct="0">
              <a:spcBef>
                <a:spcPts val="1300"/>
              </a:spcBef>
              <a:buFont typeface="Wingdings" pitchFamily="2" charset="2"/>
              <a:buChar char="§"/>
            </a:pPr>
            <a:endParaRPr lang="en-US" sz="2400" dirty="0">
              <a:solidFill>
                <a:schemeClr val="bg2"/>
              </a:solidFill>
              <a:latin typeface="Lato"/>
              <a:cs typeface="Lato"/>
            </a:endParaRPr>
          </a:p>
          <a:p>
            <a:pPr algn="just" hangingPunct="0">
              <a:spcBef>
                <a:spcPts val="1200"/>
              </a:spcBef>
            </a:pPr>
            <a:r>
              <a:rPr lang="en-US" sz="2000" dirty="0">
                <a:solidFill>
                  <a:schemeClr val="bg2"/>
                </a:solidFill>
                <a:latin typeface="Lato"/>
                <a:cs typeface="Lato"/>
              </a:rPr>
              <a:t> </a:t>
            </a:r>
          </a:p>
          <a:p>
            <a:pPr marL="457200" indent="-457200" algn="just" hangingPunct="0">
              <a:spcBef>
                <a:spcPts val="1200"/>
              </a:spcBef>
              <a:buFont typeface="+mj-lt"/>
              <a:buAutoNum type="arabicPeriod"/>
            </a:pPr>
            <a:endParaRPr lang="en-US" sz="2000" dirty="0">
              <a:solidFill>
                <a:srgbClr val="132B54"/>
              </a:solidFill>
              <a:latin typeface="Lato"/>
              <a:cs typeface="Lato"/>
            </a:endParaRPr>
          </a:p>
          <a:p>
            <a:pPr marL="457200" indent="-457200" algn="just" hangingPunct="0">
              <a:spcBef>
                <a:spcPts val="1200"/>
              </a:spcBef>
              <a:buFont typeface="+mj-lt"/>
              <a:buAutoNum type="arabicPeriod"/>
            </a:pPr>
            <a:endParaRPr lang="en-US" sz="2000" dirty="0">
              <a:solidFill>
                <a:srgbClr val="132B54"/>
              </a:solidFill>
              <a:latin typeface="Lato"/>
              <a:cs typeface="Lato"/>
            </a:endParaRPr>
          </a:p>
          <a:p>
            <a:pPr marL="457200" indent="-457200" algn="just" hangingPunct="0">
              <a:spcBef>
                <a:spcPts val="1200"/>
              </a:spcBef>
              <a:buFont typeface="+mj-lt"/>
              <a:buAutoNum type="arabicPeriod"/>
            </a:pPr>
            <a:endParaRPr lang="en-US" sz="2000" dirty="0">
              <a:solidFill>
                <a:srgbClr val="132B54"/>
              </a:solidFill>
              <a:latin typeface="Lato"/>
              <a:cs typeface="Lato"/>
            </a:endParaRPr>
          </a:p>
          <a:p>
            <a:pPr marL="342900" indent="-342900" algn="just" hangingPunct="0">
              <a:spcBef>
                <a:spcPts val="12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5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3" name="TextBox 2">
            <a:extLst>
              <a:ext uri="{FF2B5EF4-FFF2-40B4-BE49-F238E27FC236}">
                <a16:creationId xmlns:a16="http://schemas.microsoft.com/office/drawing/2014/main" id="{602A5795-F011-B447-9CA8-10E93916B323}"/>
              </a:ext>
            </a:extLst>
          </p:cNvPr>
          <p:cNvSpPr txBox="1"/>
          <p:nvPr/>
        </p:nvSpPr>
        <p:spPr>
          <a:xfrm>
            <a:off x="12493255" y="6845762"/>
            <a:ext cx="301686" cy="369332"/>
          </a:xfrm>
          <a:prstGeom prst="rect">
            <a:avLst/>
          </a:prstGeom>
          <a:noFill/>
        </p:spPr>
        <p:txBody>
          <a:bodyPr wrap="none" rtlCol="0">
            <a:spAutoFit/>
          </a:bodyPr>
          <a:lstStyle/>
          <a:p>
            <a:r>
              <a:rPr lang="en-OM" dirty="0">
                <a:solidFill>
                  <a:schemeClr val="bg2"/>
                </a:solidFill>
              </a:rPr>
              <a:t>2</a:t>
            </a:r>
          </a:p>
        </p:txBody>
      </p:sp>
    </p:spTree>
    <p:extLst>
      <p:ext uri="{BB962C8B-B14F-4D97-AF65-F5344CB8AC3E}">
        <p14:creationId xmlns:p14="http://schemas.microsoft.com/office/powerpoint/2010/main" val="289377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212641" y="-76078"/>
            <a:ext cx="7159682" cy="668248"/>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How Many First Causes?</a:t>
            </a:r>
            <a:endParaRPr sz="3600">
              <a:solidFill>
                <a:srgbClr val="F2A956"/>
              </a:solidFill>
              <a:latin typeface="Panefresco"/>
              <a:ea typeface="+mn-ea"/>
              <a:cs typeface="Panefresco"/>
            </a:endParaRPr>
          </a:p>
        </p:txBody>
      </p:sp>
      <p:sp>
        <p:nvSpPr>
          <p:cNvPr id="10" name="title copy"/>
          <p:cNvSpPr/>
          <p:nvPr/>
        </p:nvSpPr>
        <p:spPr>
          <a:xfrm>
            <a:off x="212641" y="365173"/>
            <a:ext cx="6998487" cy="7019999"/>
          </a:xfrm>
          <a:prstGeom prst="rect">
            <a:avLst/>
          </a:prstGeom>
        </p:spPr>
        <p:txBody>
          <a:bodyPr spcFirstLastPara="1" lIns="95250" tIns="128588" rIns="95250" bIns="0" anchor="t"/>
          <a:lstStyle/>
          <a:p>
            <a:pPr marL="342900" indent="-342900" algn="just" hangingPunct="0">
              <a:spcBef>
                <a:spcPts val="1200"/>
              </a:spcBef>
              <a:buClr>
                <a:schemeClr val="tx1"/>
              </a:buClr>
              <a:buFont typeface="Wingdings" pitchFamily="2" charset="2"/>
              <a:buChar char="§"/>
            </a:pPr>
            <a:r>
              <a:rPr lang="en-US" sz="2000" dirty="0">
                <a:latin typeface="Lato"/>
                <a:cs typeface="Lato"/>
              </a:rPr>
              <a:t>The question arises, “How many first causes are there?” Or to put it more generally, “How many necessary existents are there?”</a:t>
            </a:r>
          </a:p>
          <a:p>
            <a:pPr marL="342900" indent="-342900" algn="just" hangingPunct="0">
              <a:spcBef>
                <a:spcPts val="1200"/>
              </a:spcBef>
              <a:buClr>
                <a:schemeClr val="tx1"/>
              </a:buClr>
              <a:buFont typeface="Wingdings" pitchFamily="2" charset="2"/>
              <a:buChar char="§"/>
            </a:pPr>
            <a:r>
              <a:rPr lang="en-US" sz="2000" dirty="0">
                <a:latin typeface="Lato"/>
                <a:cs typeface="Lato"/>
              </a:rPr>
              <a:t>Suppose there is a claim of existence of two (or more) necessary existents</a:t>
            </a:r>
          </a:p>
          <a:p>
            <a:pPr marL="342900" indent="-342900" algn="just" hangingPunct="0">
              <a:spcBef>
                <a:spcPts val="1200"/>
              </a:spcBef>
              <a:buClr>
                <a:schemeClr val="tx1"/>
              </a:buClr>
              <a:buFont typeface="Wingdings" pitchFamily="2" charset="2"/>
              <a:buChar char="§"/>
            </a:pPr>
            <a:r>
              <a:rPr lang="en-US" sz="2000" dirty="0">
                <a:latin typeface="Lato"/>
                <a:cs typeface="Lato"/>
              </a:rPr>
              <a:t>These two beings would be either exactly alike in every respect, or else they would differ from each other</a:t>
            </a:r>
          </a:p>
          <a:p>
            <a:pPr marL="342900" indent="-342900" algn="just" hangingPunct="0">
              <a:spcBef>
                <a:spcPts val="1200"/>
              </a:spcBef>
              <a:buClr>
                <a:schemeClr val="tx1"/>
              </a:buClr>
              <a:buFont typeface="Wingdings" pitchFamily="2" charset="2"/>
              <a:buChar char="§"/>
            </a:pPr>
            <a:r>
              <a:rPr lang="en-US" sz="2000" dirty="0">
                <a:latin typeface="Lato"/>
                <a:cs typeface="Lato"/>
              </a:rPr>
              <a:t>If they were exactly alike in every respect, then there would be no way of distinguishing one of them from the other, and one would have to conclude that they were in fact one and the same being, not two distinct beings</a:t>
            </a:r>
          </a:p>
          <a:p>
            <a:pPr marL="342900" indent="-342900" algn="just" hangingPunct="0">
              <a:spcBef>
                <a:spcPts val="1200"/>
              </a:spcBef>
              <a:buFont typeface="Wingdings" pitchFamily="2" charset="2"/>
              <a:buChar char="§"/>
            </a:pPr>
            <a:r>
              <a:rPr lang="en-US" sz="2000" dirty="0">
                <a:solidFill>
                  <a:srgbClr val="132B54"/>
                </a:solidFill>
                <a:latin typeface="Lato"/>
                <a:cs typeface="Lato"/>
              </a:rPr>
              <a:t>If, however, one of them was distinguished from the other by the possession of an extra attribute that was not possessed by the other, then the one possessing the extra attribute would be compounded of two parts</a:t>
            </a:r>
          </a:p>
          <a:p>
            <a:pPr marL="342900" indent="-342900" algn="just" hangingPunct="0">
              <a:spcBef>
                <a:spcPts val="1200"/>
              </a:spcBef>
              <a:buFont typeface="Wingdings" pitchFamily="2" charset="2"/>
              <a:buChar char="§"/>
            </a:pPr>
            <a:r>
              <a:rPr lang="en-US" sz="2000" dirty="0">
                <a:solidFill>
                  <a:srgbClr val="132B54"/>
                </a:solidFill>
                <a:latin typeface="Lato"/>
                <a:cs typeface="Lato"/>
              </a:rPr>
              <a:t>One part would be that aspect in which it was the same as the other necessarily existent being, and the other part would be that aspect in which it was distinguished from the other necessarily existent</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053384" y="722975"/>
            <a:ext cx="4218755" cy="5863144"/>
          </a:xfrm>
          <a:prstGeom prst="rect">
            <a:avLst/>
          </a:prstGeom>
        </p:spPr>
        <p:txBody>
          <a:bodyPr wrap="square">
            <a:spAutoFit/>
          </a:bodyPr>
          <a:lstStyle/>
          <a:p>
            <a:pPr marL="342900" indent="-342900" algn="just" hangingPunct="0">
              <a:lnSpc>
                <a:spcPct val="100000"/>
              </a:lnSpc>
              <a:spcBef>
                <a:spcPts val="600"/>
              </a:spcBef>
              <a:buClr>
                <a:schemeClr val="accent4"/>
              </a:buClr>
              <a:buFont typeface="Wingdings" pitchFamily="2" charset="2"/>
              <a:buChar char="§"/>
            </a:pPr>
            <a:r>
              <a:rPr lang="en-US" dirty="0">
                <a:solidFill>
                  <a:schemeClr val="bg2"/>
                </a:solidFill>
                <a:latin typeface="Lato"/>
                <a:cs typeface="Lato"/>
              </a:rPr>
              <a:t>However, if it were compounded of two parts, it could not be necessarily existent, since, as we have seen, anything compounded must have a cause for its composition and anything which has a cause cannot exist necessarily</a:t>
            </a:r>
          </a:p>
          <a:p>
            <a:pPr marL="342900" indent="-342900" algn="just" hangingPunct="0">
              <a:lnSpc>
                <a:spcPct val="100000"/>
              </a:lnSpc>
              <a:spcBef>
                <a:spcPts val="600"/>
              </a:spcBef>
              <a:buClr>
                <a:schemeClr val="accent4"/>
              </a:buClr>
              <a:buFont typeface="Wingdings" pitchFamily="2" charset="2"/>
              <a:buChar char="§"/>
            </a:pPr>
            <a:r>
              <a:rPr lang="en-US" dirty="0">
                <a:solidFill>
                  <a:schemeClr val="bg2"/>
                </a:solidFill>
                <a:latin typeface="Lato"/>
                <a:cs typeface="Lato"/>
              </a:rPr>
              <a:t>Thus, only the other necessarily existent being which was not compounded would be necessarily existent</a:t>
            </a:r>
          </a:p>
          <a:p>
            <a:pPr marL="342900" indent="-342900" algn="just" hangingPunct="0">
              <a:lnSpc>
                <a:spcPct val="100000"/>
              </a:lnSpc>
              <a:spcBef>
                <a:spcPts val="600"/>
              </a:spcBef>
              <a:buClr>
                <a:schemeClr val="accent4"/>
              </a:buClr>
              <a:buFont typeface="Wingdings" pitchFamily="2" charset="2"/>
              <a:buChar char="§"/>
            </a:pPr>
            <a:r>
              <a:rPr lang="en-US" dirty="0">
                <a:solidFill>
                  <a:schemeClr val="bg2"/>
                </a:solidFill>
                <a:latin typeface="Lato"/>
                <a:cs typeface="Lato"/>
              </a:rPr>
              <a:t>Moreover, if both necessarily existent beings were distinguished from each other by an extra attribute in each, then each would be compounded of two parts and each would need a cause for its composition</a:t>
            </a:r>
          </a:p>
          <a:p>
            <a:pPr marL="342900" indent="-342900" algn="just" hangingPunct="0">
              <a:lnSpc>
                <a:spcPct val="100000"/>
              </a:lnSpc>
              <a:spcBef>
                <a:spcPts val="600"/>
              </a:spcBef>
              <a:buClr>
                <a:schemeClr val="accent4"/>
              </a:buClr>
              <a:buFont typeface="Wingdings" pitchFamily="2" charset="2"/>
              <a:buChar char="§"/>
            </a:pPr>
            <a:r>
              <a:rPr lang="en-US" dirty="0">
                <a:solidFill>
                  <a:schemeClr val="bg2"/>
                </a:solidFill>
                <a:latin typeface="Lato"/>
                <a:cs typeface="Lato"/>
              </a:rPr>
              <a:t>Consequently neither one of them would be necessarily existent</a:t>
            </a:r>
          </a:p>
        </p:txBody>
      </p:sp>
      <p:sp>
        <p:nvSpPr>
          <p:cNvPr id="5" name="Rectangle 4">
            <a:extLst>
              <a:ext uri="{FF2B5EF4-FFF2-40B4-BE49-F238E27FC236}">
                <a16:creationId xmlns:a16="http://schemas.microsoft.com/office/drawing/2014/main" id="{77AB73F9-69C9-724D-91AA-103C39DF6D4C}"/>
              </a:ext>
            </a:extLst>
          </p:cNvPr>
          <p:cNvSpPr/>
          <p:nvPr/>
        </p:nvSpPr>
        <p:spPr>
          <a:xfrm>
            <a:off x="12589157" y="6945868"/>
            <a:ext cx="418704" cy="369332"/>
          </a:xfrm>
          <a:prstGeom prst="rect">
            <a:avLst/>
          </a:prstGeom>
        </p:spPr>
        <p:txBody>
          <a:bodyPr wrap="none">
            <a:spAutoFit/>
          </a:bodyPr>
          <a:lstStyle/>
          <a:p>
            <a:r>
              <a:rPr lang="en-OM" dirty="0">
                <a:solidFill>
                  <a:schemeClr val="bg2"/>
                </a:solidFill>
              </a:rPr>
              <a:t>19</a:t>
            </a:r>
          </a:p>
        </p:txBody>
      </p:sp>
    </p:spTree>
    <p:extLst>
      <p:ext uri="{BB962C8B-B14F-4D97-AF65-F5344CB8AC3E}">
        <p14:creationId xmlns:p14="http://schemas.microsoft.com/office/powerpoint/2010/main" val="163901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403093" y="2080114"/>
            <a:ext cx="6688823" cy="4185932"/>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One of the common questions asked by the new atheists: </a:t>
            </a:r>
            <a:r>
              <a:rPr lang="en-US" sz="3200" dirty="0">
                <a:solidFill>
                  <a:schemeClr val="accent4"/>
                </a:solidFill>
                <a:latin typeface="Panefresco"/>
                <a:cs typeface="Panefresco"/>
              </a:rPr>
              <a:t>“If God exists, why can’t we see Him?”</a:t>
            </a:r>
            <a:r>
              <a:rPr lang="en-US" sz="3200" dirty="0">
                <a:solidFill>
                  <a:srgbClr val="FFFFFB"/>
                </a:solidFill>
                <a:latin typeface="Panefresco"/>
                <a:cs typeface="Panefresco"/>
              </a:rPr>
              <a:t>; Atheists make an assumption that the physical universe is all there is, and anyone holding that kind of view finds it hard to grasp the concept of an </a:t>
            </a:r>
            <a:r>
              <a:rPr lang="en-US" sz="3200" dirty="0">
                <a:solidFill>
                  <a:schemeClr val="accent4"/>
                </a:solidFill>
                <a:latin typeface="Panefresco"/>
                <a:cs typeface="Panefresco"/>
              </a:rPr>
              <a:t>intangible reality </a:t>
            </a:r>
            <a:r>
              <a:rPr lang="en-US" sz="3200" dirty="0">
                <a:solidFill>
                  <a:srgbClr val="FFFFFB"/>
                </a:solidFill>
                <a:latin typeface="Panefresco"/>
                <a:cs typeface="Panefresco"/>
              </a:rPr>
              <a:t>(the unseen world) beyond the physical universe</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729869" y="-30494"/>
            <a:ext cx="5071731" cy="7376188"/>
          </a:xfrm>
          <a:prstGeom prst="rect">
            <a:avLst/>
          </a:prstGeom>
        </p:spPr>
        <p:txBody>
          <a:bodyPr spcFirstLastPara="1" lIns="95250" tIns="128588" rIns="95250" bIns="0" anchor="t"/>
          <a:lstStyle/>
          <a:p>
            <a:pPr algn="ctr" hangingPunct="0">
              <a:spcBef>
                <a:spcPts val="900"/>
              </a:spcBef>
              <a:buClr>
                <a:schemeClr val="accent4"/>
              </a:buClr>
            </a:pPr>
            <a:r>
              <a:rPr lang="en-US" sz="2400" dirty="0">
                <a:solidFill>
                  <a:schemeClr val="accent4"/>
                </a:solidFill>
                <a:latin typeface="Lato"/>
                <a:cs typeface="Lato"/>
              </a:rPr>
              <a:t>If God Exists,                                 Why Can’t We See Him?</a:t>
            </a:r>
          </a:p>
          <a:p>
            <a:pPr marL="457200" indent="-457200" algn="just" hangingPunct="0">
              <a:spcBef>
                <a:spcPts val="900"/>
              </a:spcBef>
              <a:buClr>
                <a:schemeClr val="accent4"/>
              </a:buClr>
              <a:buFont typeface="Wingdings" pitchFamily="2" charset="2"/>
              <a:buChar char="§"/>
            </a:pPr>
            <a:r>
              <a:rPr lang="en-US" sz="2000" dirty="0">
                <a:solidFill>
                  <a:srgbClr val="FAFBFF"/>
                </a:solidFill>
                <a:latin typeface="Lato"/>
                <a:cs typeface="Lato"/>
              </a:rPr>
              <a:t>The answer to this false argument is that the perceptions of the senses are due to an outcome of coherence between bodily parts and substances to be perceived</a:t>
            </a:r>
          </a:p>
          <a:p>
            <a:pPr marL="457200" indent="-457200" algn="just" hangingPunct="0">
              <a:spcBef>
                <a:spcPts val="900"/>
              </a:spcBef>
              <a:buClr>
                <a:schemeClr val="accent4"/>
              </a:buClr>
              <a:buFont typeface="Wingdings" pitchFamily="2" charset="2"/>
              <a:buChar char="§"/>
            </a:pPr>
            <a:r>
              <a:rPr lang="en-US" sz="2000" dirty="0">
                <a:solidFill>
                  <a:srgbClr val="FAFBFF"/>
                </a:solidFill>
                <a:latin typeface="Lato"/>
                <a:cs typeface="Lato"/>
              </a:rPr>
              <a:t>Each one of our senses perceives a particular material form, which is proportional for that sense with defined conditions</a:t>
            </a:r>
          </a:p>
          <a:p>
            <a:pPr marL="457200" indent="-457200" algn="just" hangingPunct="0">
              <a:spcBef>
                <a:spcPts val="900"/>
              </a:spcBef>
              <a:buClr>
                <a:schemeClr val="accent4"/>
              </a:buClr>
              <a:buFont typeface="Wingdings" pitchFamily="2" charset="2"/>
              <a:buChar char="§"/>
            </a:pPr>
            <a:r>
              <a:rPr lang="en-US" sz="2000" dirty="0">
                <a:solidFill>
                  <a:srgbClr val="FAFBFF"/>
                </a:solidFill>
                <a:latin typeface="Lato"/>
                <a:cs typeface="Lato"/>
              </a:rPr>
              <a:t>In the same way, one cannot expect the eyes to have the sense of sound or the ears to have the sense of sight</a:t>
            </a:r>
          </a:p>
          <a:p>
            <a:pPr marL="457200" indent="-457200" algn="just" hangingPunct="0">
              <a:spcBef>
                <a:spcPts val="900"/>
              </a:spcBef>
              <a:buClr>
                <a:schemeClr val="accent4"/>
              </a:buClr>
              <a:buFont typeface="Wingdings" pitchFamily="2" charset="2"/>
              <a:buChar char="§"/>
            </a:pPr>
            <a:r>
              <a:rPr lang="en-US" sz="2000" dirty="0">
                <a:solidFill>
                  <a:srgbClr val="FAFBFF"/>
                </a:solidFill>
                <a:latin typeface="Lato"/>
                <a:cs typeface="Lato"/>
              </a:rPr>
              <a:t>Hence, one must not expect our senses to perceive every existent</a:t>
            </a:r>
          </a:p>
          <a:p>
            <a:pPr marL="457200" indent="-457200" algn="just" hangingPunct="0">
              <a:spcBef>
                <a:spcPts val="900"/>
              </a:spcBef>
              <a:buClr>
                <a:schemeClr val="accent4"/>
              </a:buClr>
              <a:buFont typeface="Wingdings" pitchFamily="2" charset="2"/>
              <a:buChar char="§"/>
            </a:pPr>
            <a:r>
              <a:rPr lang="en-US" sz="2000" dirty="0">
                <a:solidFill>
                  <a:srgbClr val="FAFBFF"/>
                </a:solidFill>
                <a:latin typeface="Lato"/>
                <a:cs typeface="Lato"/>
              </a:rPr>
              <a:t>Our senses are not capable of sensing the reality of the necessary existent who is </a:t>
            </a:r>
            <a:r>
              <a:rPr lang="en-US" sz="2000" dirty="0">
                <a:solidFill>
                  <a:schemeClr val="accent4"/>
                </a:solidFill>
                <a:latin typeface="Lato"/>
                <a:cs typeface="Lato"/>
              </a:rPr>
              <a:t>non-corporeal</a:t>
            </a:r>
            <a:r>
              <a:rPr lang="en-US" sz="2000" dirty="0">
                <a:solidFill>
                  <a:srgbClr val="FAFBFF"/>
                </a:solidFill>
                <a:latin typeface="Lato"/>
                <a:cs typeface="Lato"/>
              </a:rPr>
              <a:t>, </a:t>
            </a:r>
            <a:r>
              <a:rPr lang="en-US" sz="2000" dirty="0">
                <a:solidFill>
                  <a:schemeClr val="accent4"/>
                </a:solidFill>
                <a:latin typeface="Lato"/>
                <a:cs typeface="Lato"/>
              </a:rPr>
              <a:t>non-material</a:t>
            </a:r>
            <a:r>
              <a:rPr lang="en-US" sz="2000" dirty="0">
                <a:solidFill>
                  <a:srgbClr val="FAFBFF"/>
                </a:solidFill>
                <a:latin typeface="Lato"/>
                <a:cs typeface="Lato"/>
              </a:rPr>
              <a:t>, and </a:t>
            </a:r>
            <a:r>
              <a:rPr lang="en-US" sz="2000" dirty="0">
                <a:solidFill>
                  <a:schemeClr val="accent4"/>
                </a:solidFill>
                <a:latin typeface="Lato"/>
                <a:cs typeface="Lato"/>
              </a:rPr>
              <a:t>outside of time and space</a:t>
            </a:r>
          </a:p>
          <a:p>
            <a:pPr marL="457200" indent="-4572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mj-lt"/>
              <a:buAutoNum type="arabicPeriod"/>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555684FB-349F-5548-9083-E166C67EECF0}"/>
              </a:ext>
            </a:extLst>
          </p:cNvPr>
          <p:cNvSpPr/>
          <p:nvPr/>
        </p:nvSpPr>
        <p:spPr>
          <a:xfrm>
            <a:off x="12473178" y="6868698"/>
            <a:ext cx="418704" cy="369332"/>
          </a:xfrm>
          <a:prstGeom prst="rect">
            <a:avLst/>
          </a:prstGeom>
        </p:spPr>
        <p:txBody>
          <a:bodyPr wrap="none">
            <a:spAutoFit/>
          </a:bodyPr>
          <a:lstStyle/>
          <a:p>
            <a:r>
              <a:rPr lang="en-OM" dirty="0">
                <a:solidFill>
                  <a:schemeClr val="bg2"/>
                </a:solidFill>
              </a:rPr>
              <a:t>20</a:t>
            </a:r>
          </a:p>
        </p:txBody>
      </p:sp>
    </p:spTree>
    <p:extLst>
      <p:ext uri="{BB962C8B-B14F-4D97-AF65-F5344CB8AC3E}">
        <p14:creationId xmlns:p14="http://schemas.microsoft.com/office/powerpoint/2010/main" val="117592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9640" y="520955"/>
            <a:ext cx="4609274" cy="6283171"/>
          </a:xfrm>
          <a:prstGeom prst="rect">
            <a:avLst/>
          </a:prstGeom>
        </p:spPr>
      </p:pic>
      <p:sp>
        <p:nvSpPr>
          <p:cNvPr id="8" name="title copy"/>
          <p:cNvSpPr/>
          <p:nvPr/>
        </p:nvSpPr>
        <p:spPr>
          <a:xfrm>
            <a:off x="0" y="0"/>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dirty="0">
                <a:solidFill>
                  <a:srgbClr val="F2A956"/>
                </a:solidFill>
                <a:latin typeface="Panefresco"/>
                <a:ea typeface="+mn-ea"/>
                <a:cs typeface="Panefresco"/>
              </a:rPr>
              <a:t>Believing in Imperceptible Existent</a:t>
            </a:r>
            <a:endParaRPr sz="3600" dirty="0">
              <a:solidFill>
                <a:srgbClr val="F2A956"/>
              </a:solidFill>
              <a:latin typeface="Panefresco"/>
              <a:ea typeface="+mn-ea"/>
              <a:cs typeface="Panefresco"/>
            </a:endParaRPr>
          </a:p>
        </p:txBody>
      </p:sp>
      <p:sp>
        <p:nvSpPr>
          <p:cNvPr id="10" name="title copy"/>
          <p:cNvSpPr/>
          <p:nvPr/>
        </p:nvSpPr>
        <p:spPr>
          <a:xfrm>
            <a:off x="225387" y="450983"/>
            <a:ext cx="6903278" cy="6864217"/>
          </a:xfrm>
          <a:prstGeom prst="rect">
            <a:avLst/>
          </a:prstGeom>
        </p:spPr>
        <p:txBody>
          <a:bodyPr spcFirstLastPara="1" lIns="95250" tIns="128588" rIns="95250" bIns="0" anchor="t"/>
          <a:lstStyle/>
          <a:p>
            <a:pPr marL="342900" indent="-342900" algn="just" hangingPunct="0">
              <a:spcBef>
                <a:spcPts val="900"/>
              </a:spcBef>
              <a:buFont typeface="Wingdings" pitchFamily="2" charset="2"/>
              <a:buChar char="§"/>
            </a:pPr>
            <a:r>
              <a:rPr lang="en-US" sz="2000" dirty="0">
                <a:solidFill>
                  <a:srgbClr val="132B54"/>
                </a:solidFill>
                <a:latin typeface="Lato"/>
                <a:cs typeface="Lato"/>
              </a:rPr>
              <a:t>Among the material existents, there are things, which are not able of being directly perceived through our senses, yet we are not denying their existence</a:t>
            </a:r>
          </a:p>
          <a:p>
            <a:pPr marL="342900" indent="-342900" algn="just" hangingPunct="0">
              <a:spcBef>
                <a:spcPts val="900"/>
              </a:spcBef>
              <a:buFont typeface="Wingdings" pitchFamily="2" charset="2"/>
              <a:buChar char="§"/>
            </a:pPr>
            <a:r>
              <a:rPr lang="en-US" sz="2000" dirty="0">
                <a:solidFill>
                  <a:srgbClr val="132B54"/>
                </a:solidFill>
                <a:latin typeface="Lato"/>
                <a:cs typeface="Lato"/>
              </a:rPr>
              <a:t>For example, we cannot directly perceive some radio and electro-magnetic waves or microbes (such as the current </a:t>
            </a:r>
            <a:r>
              <a:rPr lang="en-US" sz="2000" dirty="0">
                <a:solidFill>
                  <a:srgbClr val="FF0000"/>
                </a:solidFill>
                <a:latin typeface="Lato"/>
                <a:cs typeface="Lato"/>
              </a:rPr>
              <a:t>Covid-19</a:t>
            </a:r>
            <a:r>
              <a:rPr lang="en-US" sz="2000" dirty="0">
                <a:latin typeface="Lato"/>
                <a:cs typeface="Lato"/>
              </a:rPr>
              <a:t>)</a:t>
            </a:r>
            <a:r>
              <a:rPr lang="en-US" sz="2000" dirty="0">
                <a:solidFill>
                  <a:srgbClr val="132B54"/>
                </a:solidFill>
                <a:latin typeface="Lato"/>
                <a:cs typeface="Lato"/>
              </a:rPr>
              <a:t>, yet we do not deny; The reason we do not deny them </a:t>
            </a:r>
            <a:r>
              <a:rPr lang="en-US" sz="2000" dirty="0">
                <a:solidFill>
                  <a:srgbClr val="FF0000"/>
                </a:solidFill>
                <a:latin typeface="Lato"/>
                <a:cs typeface="Lato"/>
              </a:rPr>
              <a:t>because we can perceive their effects on us</a:t>
            </a:r>
          </a:p>
          <a:p>
            <a:pPr marL="342900" indent="-342900" algn="just" hangingPunct="0">
              <a:spcBef>
                <a:spcPts val="900"/>
              </a:spcBef>
              <a:buFont typeface="Wingdings" pitchFamily="2" charset="2"/>
              <a:buChar char="§"/>
            </a:pPr>
            <a:r>
              <a:rPr lang="en-US" sz="2000" dirty="0">
                <a:solidFill>
                  <a:srgbClr val="132B54"/>
                </a:solidFill>
                <a:latin typeface="Lato"/>
                <a:cs typeface="Lato"/>
              </a:rPr>
              <a:t>We perceive many realities through other than the means of our outward senses and we confidently believe in their existence; For example, the states of love and fear, happiness and sadness, conscious intentions, etc.; These are psychological stations; Even the perception itself is non-material and imperceptible</a:t>
            </a:r>
          </a:p>
          <a:p>
            <a:pPr marL="342900" indent="-342900" algn="just" hangingPunct="0">
              <a:spcBef>
                <a:spcPts val="900"/>
              </a:spcBef>
              <a:buFont typeface="Wingdings" pitchFamily="2" charset="2"/>
              <a:buChar char="§"/>
            </a:pPr>
            <a:r>
              <a:rPr lang="en-US" sz="2000" dirty="0">
                <a:solidFill>
                  <a:srgbClr val="132B54"/>
                </a:solidFill>
                <a:latin typeface="Lato"/>
                <a:cs typeface="Lato"/>
              </a:rPr>
              <a:t>Theists do perceive God and experience Him through His attributes of mercy, kindness, peace, loving, forgiveness, etc. Just like the sun, we cannot focus our gaze at it, but we enjoy its attributes of light, warmth and solar energy</a:t>
            </a:r>
          </a:p>
          <a:p>
            <a:pPr marL="342900" indent="-342900" algn="just" hangingPunct="0">
              <a:spcBef>
                <a:spcPts val="900"/>
              </a:spcBef>
              <a:buFont typeface="Wingdings" pitchFamily="2" charset="2"/>
              <a:buChar char="§"/>
            </a:pPr>
            <a:r>
              <a:rPr lang="en-US" sz="2000" dirty="0">
                <a:solidFill>
                  <a:srgbClr val="132B54"/>
                </a:solidFill>
                <a:latin typeface="Lato"/>
                <a:cs typeface="Lato"/>
              </a:rPr>
              <a:t>All things that we perceive through our senses are manifestations of God’s attributes; They are God’s signs</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pic>
        <p:nvPicPr>
          <p:cNvPr id="6" name="Picture 5" descr="A screenshot of a cell phone&#10;&#10;Description automatically generated">
            <a:extLst>
              <a:ext uri="{FF2B5EF4-FFF2-40B4-BE49-F238E27FC236}">
                <a16:creationId xmlns:a16="http://schemas.microsoft.com/office/drawing/2014/main" id="{A564A051-4B84-3842-B873-479FA89D3F3D}"/>
              </a:ext>
            </a:extLst>
          </p:cNvPr>
          <p:cNvPicPr>
            <a:picLocks noChangeAspect="1"/>
          </p:cNvPicPr>
          <p:nvPr/>
        </p:nvPicPr>
        <p:blipFill rotWithShape="1">
          <a:blip r:embed="rId5">
            <a:extLst>
              <a:ext uri="{28A0092B-C50C-407E-A947-70E740481C1C}">
                <a14:useLocalDpi xmlns:a14="http://schemas.microsoft.com/office/drawing/2010/main" val="0"/>
              </a:ext>
            </a:extLst>
          </a:blip>
          <a:srcRect b="10676"/>
          <a:stretch/>
        </p:blipFill>
        <p:spPr>
          <a:xfrm>
            <a:off x="8155172" y="779110"/>
            <a:ext cx="4082902" cy="2383614"/>
          </a:xfrm>
          <a:prstGeom prst="rect">
            <a:avLst/>
          </a:prstGeom>
        </p:spPr>
      </p:pic>
      <p:sp>
        <p:nvSpPr>
          <p:cNvPr id="4" name="Rectangle 3">
            <a:extLst>
              <a:ext uri="{FF2B5EF4-FFF2-40B4-BE49-F238E27FC236}">
                <a16:creationId xmlns:a16="http://schemas.microsoft.com/office/drawing/2014/main" id="{6866D9E3-B661-8B47-9582-492970FE3E45}"/>
              </a:ext>
            </a:extLst>
          </p:cNvPr>
          <p:cNvSpPr/>
          <p:nvPr/>
        </p:nvSpPr>
        <p:spPr>
          <a:xfrm>
            <a:off x="8070112" y="3335214"/>
            <a:ext cx="4253022" cy="3200876"/>
          </a:xfrm>
          <a:prstGeom prst="rect">
            <a:avLst/>
          </a:prstGeom>
        </p:spPr>
        <p:txBody>
          <a:bodyPr wrap="square">
            <a:spAutoFit/>
          </a:bodyPr>
          <a:lstStyle/>
          <a:p>
            <a:pPr algn="just" hangingPunct="0">
              <a:spcBef>
                <a:spcPts val="1200"/>
              </a:spcBef>
              <a:buClr>
                <a:schemeClr val="accent4"/>
              </a:buClr>
            </a:pPr>
            <a:r>
              <a:rPr lang="en-US" sz="1600" dirty="0">
                <a:solidFill>
                  <a:srgbClr val="FAFBFF"/>
                </a:solidFill>
                <a:latin typeface="Lato"/>
                <a:cs typeface="Lato"/>
              </a:rPr>
              <a:t>God can’t be seen by a human eye, because a human eye has limitation - a human eye can only see that it encounters, which has dimensions and occupy space, but as we have said, God doesn’t have corporeal reality, which means He doesn’t have dimensions or occupying any space</a:t>
            </a:r>
          </a:p>
          <a:p>
            <a:pPr algn="just" hangingPunct="0">
              <a:spcBef>
                <a:spcPts val="1200"/>
              </a:spcBef>
              <a:buClr>
                <a:schemeClr val="accent4"/>
              </a:buClr>
            </a:pPr>
            <a:r>
              <a:rPr lang="en-US" sz="1600" dirty="0">
                <a:solidFill>
                  <a:srgbClr val="FAFBFF"/>
                </a:solidFill>
                <a:latin typeface="Lato"/>
                <a:cs typeface="Lato"/>
              </a:rPr>
              <a:t>In fact, God can’t be sensed by any of the five human sensory organs because on one hand of the limitations of these sensory organs, and on the other hand because of the perfection and infinite qualities of God</a:t>
            </a:r>
          </a:p>
        </p:txBody>
      </p:sp>
      <p:sp>
        <p:nvSpPr>
          <p:cNvPr id="5" name="Rectangle 4">
            <a:extLst>
              <a:ext uri="{FF2B5EF4-FFF2-40B4-BE49-F238E27FC236}">
                <a16:creationId xmlns:a16="http://schemas.microsoft.com/office/drawing/2014/main" id="{64D4C2E6-02A2-C046-B313-43F6CFC9AAE9}"/>
              </a:ext>
            </a:extLst>
          </p:cNvPr>
          <p:cNvSpPr/>
          <p:nvPr/>
        </p:nvSpPr>
        <p:spPr>
          <a:xfrm>
            <a:off x="12627357" y="6945868"/>
            <a:ext cx="418704" cy="369332"/>
          </a:xfrm>
          <a:prstGeom prst="rect">
            <a:avLst/>
          </a:prstGeom>
        </p:spPr>
        <p:txBody>
          <a:bodyPr wrap="none">
            <a:spAutoFit/>
          </a:bodyPr>
          <a:lstStyle/>
          <a:p>
            <a:r>
              <a:rPr lang="en-OM" dirty="0">
                <a:solidFill>
                  <a:schemeClr val="bg2"/>
                </a:solidFill>
              </a:rPr>
              <a:t>21</a:t>
            </a:r>
          </a:p>
        </p:txBody>
      </p:sp>
    </p:spTree>
    <p:extLst>
      <p:ext uri="{BB962C8B-B14F-4D97-AF65-F5344CB8AC3E}">
        <p14:creationId xmlns:p14="http://schemas.microsoft.com/office/powerpoint/2010/main" val="185528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9640" y="520955"/>
            <a:ext cx="4609274" cy="6283171"/>
          </a:xfrm>
          <a:prstGeom prst="rect">
            <a:avLst/>
          </a:prstGeom>
        </p:spPr>
      </p:pic>
      <p:sp>
        <p:nvSpPr>
          <p:cNvPr id="8" name="title copy"/>
          <p:cNvSpPr/>
          <p:nvPr/>
        </p:nvSpPr>
        <p:spPr>
          <a:xfrm>
            <a:off x="0" y="-76078"/>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200" dirty="0">
                <a:solidFill>
                  <a:srgbClr val="F2A956"/>
                </a:solidFill>
                <a:latin typeface="Panefresco"/>
                <a:ea typeface="+mn-ea"/>
                <a:cs typeface="Panefresco"/>
              </a:rPr>
              <a:t>Science Conundrum &amp; God’s Existence</a:t>
            </a:r>
            <a:endParaRPr sz="3200" dirty="0">
              <a:solidFill>
                <a:srgbClr val="F2A956"/>
              </a:solidFill>
              <a:latin typeface="Panefresco"/>
              <a:ea typeface="+mn-ea"/>
              <a:cs typeface="Panefresco"/>
            </a:endParaRPr>
          </a:p>
        </p:txBody>
      </p:sp>
      <p:sp>
        <p:nvSpPr>
          <p:cNvPr id="10" name="title copy"/>
          <p:cNvSpPr/>
          <p:nvPr/>
        </p:nvSpPr>
        <p:spPr>
          <a:xfrm>
            <a:off x="243246" y="365173"/>
            <a:ext cx="6945634" cy="6864217"/>
          </a:xfrm>
          <a:prstGeom prst="rect">
            <a:avLst/>
          </a:prstGeom>
        </p:spPr>
        <p:txBody>
          <a:bodyPr spcFirstLastPara="1" lIns="95250" tIns="128588" rIns="95250" bIns="0" anchor="t"/>
          <a:lstStyle/>
          <a:p>
            <a:pPr marL="342900" indent="-342900" algn="just" hangingPunct="0">
              <a:spcBef>
                <a:spcPts val="900"/>
              </a:spcBef>
              <a:buFont typeface="Wingdings" pitchFamily="2" charset="2"/>
              <a:buChar char="§"/>
            </a:pPr>
            <a:r>
              <a:rPr lang="en-US" sz="2000" dirty="0">
                <a:solidFill>
                  <a:srgbClr val="132B54"/>
                </a:solidFill>
                <a:latin typeface="Lato"/>
                <a:cs typeface="Lato"/>
              </a:rPr>
              <a:t>Science focuses its attention on what can be observed; God is outside time and space, therefore, cannot be directly observed; Any method of thinking that relies on observation </a:t>
            </a:r>
            <a:r>
              <a:rPr lang="en-US" sz="2000" dirty="0">
                <a:solidFill>
                  <a:srgbClr val="FF0000"/>
                </a:solidFill>
                <a:latin typeface="Lato"/>
                <a:cs typeface="Lato"/>
              </a:rPr>
              <a:t>cannot deny what it cannot observe</a:t>
            </a:r>
          </a:p>
          <a:p>
            <a:pPr marL="342900" indent="-342900" algn="just" hangingPunct="0">
              <a:spcBef>
                <a:spcPts val="900"/>
              </a:spcBef>
              <a:buFont typeface="Wingdings" pitchFamily="2" charset="2"/>
              <a:buChar char="§"/>
            </a:pPr>
            <a:r>
              <a:rPr lang="en-US" sz="2000" dirty="0">
                <a:solidFill>
                  <a:srgbClr val="132B54"/>
                </a:solidFill>
                <a:latin typeface="Lato"/>
                <a:cs typeface="Lato"/>
              </a:rPr>
              <a:t>Because science has been successful in improving our lives and aids our understanding of the reality of the universe, atheists perceive that science is the only yardstick for truth, and that science has answers for all our questions, and therefore, God is no longer needed, which is an ATHEISTS’ DELUSION</a:t>
            </a:r>
          </a:p>
          <a:p>
            <a:pPr marL="342900" indent="-342900" algn="just" hangingPunct="0">
              <a:spcBef>
                <a:spcPts val="900"/>
              </a:spcBef>
              <a:buFont typeface="Wingdings" pitchFamily="2" charset="2"/>
              <a:buChar char="§"/>
            </a:pPr>
            <a:r>
              <a:rPr lang="en-US" sz="2000" dirty="0">
                <a:solidFill>
                  <a:srgbClr val="132B54"/>
                </a:solidFill>
                <a:latin typeface="Lato"/>
                <a:cs typeface="Lato"/>
              </a:rPr>
              <a:t>Atheists want to deify science, but science can only explain the reality of physical world by answering the How? questions, it cannot answer the Why? questions</a:t>
            </a:r>
          </a:p>
          <a:p>
            <a:pPr marL="342900" indent="-342900" algn="just" hangingPunct="0">
              <a:spcBef>
                <a:spcPts val="900"/>
              </a:spcBef>
              <a:buFont typeface="Wingdings" pitchFamily="2" charset="2"/>
              <a:buChar char="§"/>
            </a:pPr>
            <a:r>
              <a:rPr lang="en-US" sz="2000" dirty="0">
                <a:solidFill>
                  <a:srgbClr val="132B54"/>
                </a:solidFill>
                <a:latin typeface="Lato"/>
                <a:cs typeface="Lato"/>
              </a:rPr>
              <a:t>Neither science itself lead to atheism; This fact has been attested by many Western philosophers of science</a:t>
            </a:r>
          </a:p>
          <a:p>
            <a:pPr marL="342900" indent="-342900" algn="just" hangingPunct="0">
              <a:spcBef>
                <a:spcPts val="900"/>
              </a:spcBef>
              <a:buFont typeface="Wingdings" pitchFamily="2" charset="2"/>
              <a:buChar char="§"/>
            </a:pPr>
            <a:r>
              <a:rPr lang="en-US" sz="2000" dirty="0">
                <a:solidFill>
                  <a:srgbClr val="132B54"/>
                </a:solidFill>
                <a:latin typeface="Lato"/>
                <a:cs typeface="Lato"/>
              </a:rPr>
              <a:t>Muslims have a long history of science; For over a millennium they were building the foundation of science before the Europeans, but they did not produce atheism; On the contrary, many of the classical Muslim scientists were scholars of various Islamic traditions too</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6866D9E3-B661-8B47-9582-492970FE3E45}"/>
              </a:ext>
            </a:extLst>
          </p:cNvPr>
          <p:cNvSpPr/>
          <p:nvPr/>
        </p:nvSpPr>
        <p:spPr>
          <a:xfrm>
            <a:off x="8008301" y="684503"/>
            <a:ext cx="4311951" cy="5940088"/>
          </a:xfrm>
          <a:prstGeom prst="rect">
            <a:avLst/>
          </a:prstGeom>
        </p:spPr>
        <p:txBody>
          <a:bodyPr wrap="square">
            <a:spAutoFit/>
          </a:bodyPr>
          <a:lstStyle/>
          <a:p>
            <a:pPr marL="285750" indent="-285750" algn="just" hangingPunct="0">
              <a:spcBef>
                <a:spcPts val="600"/>
              </a:spcBef>
              <a:buClr>
                <a:schemeClr val="accent4"/>
              </a:buClr>
              <a:buFont typeface="Wingdings" pitchFamily="2" charset="2"/>
              <a:buChar char="§"/>
            </a:pPr>
            <a:r>
              <a:rPr lang="en-US" dirty="0">
                <a:solidFill>
                  <a:srgbClr val="FAFBFF"/>
                </a:solidFill>
                <a:latin typeface="Lato"/>
                <a:cs typeface="Lato"/>
              </a:rPr>
              <a:t>Atheists like Richard Dawkins sell to the public the idea that when something is labeled “scientific”, it is a fact and certain</a:t>
            </a:r>
          </a:p>
          <a:p>
            <a:pPr marL="285750" indent="-285750" algn="just" hangingPunct="0">
              <a:spcBef>
                <a:spcPts val="600"/>
              </a:spcBef>
              <a:buClr>
                <a:schemeClr val="accent4"/>
              </a:buClr>
              <a:buFont typeface="Wingdings" pitchFamily="2" charset="2"/>
              <a:buChar char="§"/>
            </a:pPr>
            <a:r>
              <a:rPr lang="en-US" dirty="0">
                <a:solidFill>
                  <a:srgbClr val="FAFBFF"/>
                </a:solidFill>
                <a:latin typeface="Lato"/>
                <a:cs typeface="Lato"/>
              </a:rPr>
              <a:t>Science tries to explain phenomena in the physical world using scientific models, but these models don’t represent absolute truth, they are based on probabilistic frameworks with assumptions and disputes</a:t>
            </a:r>
          </a:p>
          <a:p>
            <a:pPr marL="285750" indent="-285750" algn="just" hangingPunct="0">
              <a:spcBef>
                <a:spcPts val="600"/>
              </a:spcBef>
              <a:buClr>
                <a:schemeClr val="accent4"/>
              </a:buClr>
              <a:buFont typeface="Wingdings" pitchFamily="2" charset="2"/>
              <a:buChar char="§"/>
            </a:pPr>
            <a:r>
              <a:rPr lang="en-US" dirty="0">
                <a:solidFill>
                  <a:srgbClr val="FAFBFF"/>
                </a:solidFill>
                <a:latin typeface="Lato"/>
                <a:cs typeface="Lato"/>
              </a:rPr>
              <a:t>Discussions and researches continue within the scientific community on various models, and it is possible to change positions later with new data </a:t>
            </a:r>
          </a:p>
          <a:p>
            <a:pPr marL="285750" indent="-285750" algn="just" hangingPunct="0">
              <a:spcBef>
                <a:spcPts val="600"/>
              </a:spcBef>
              <a:buClr>
                <a:schemeClr val="accent4"/>
              </a:buClr>
              <a:buFont typeface="Wingdings" pitchFamily="2" charset="2"/>
              <a:buChar char="§"/>
            </a:pPr>
            <a:r>
              <a:rPr lang="en-US" dirty="0">
                <a:solidFill>
                  <a:srgbClr val="FAFBFF"/>
                </a:solidFill>
                <a:latin typeface="Lato"/>
                <a:cs typeface="Lato"/>
              </a:rPr>
              <a:t>Scientific truth is not absolute truth, because it has been inferred from limited observations</a:t>
            </a:r>
          </a:p>
          <a:p>
            <a:pPr marL="285750" indent="-285750" algn="just" hangingPunct="0">
              <a:spcBef>
                <a:spcPts val="600"/>
              </a:spcBef>
              <a:buClr>
                <a:schemeClr val="accent4"/>
              </a:buClr>
              <a:buFont typeface="Wingdings" pitchFamily="2" charset="2"/>
              <a:buChar char="§"/>
            </a:pPr>
            <a:r>
              <a:rPr lang="en-US" dirty="0">
                <a:solidFill>
                  <a:srgbClr val="FAFBFF"/>
                </a:solidFill>
                <a:latin typeface="Lato"/>
                <a:cs typeface="Lato"/>
              </a:rPr>
              <a:t>New observations can change claimed  scientific truth and that is the beauty of science – </a:t>
            </a:r>
            <a:r>
              <a:rPr lang="en-US" dirty="0">
                <a:solidFill>
                  <a:schemeClr val="accent4"/>
                </a:solidFill>
                <a:latin typeface="Lato"/>
                <a:cs typeface="Lato"/>
              </a:rPr>
              <a:t>truth is not set in stone</a:t>
            </a:r>
          </a:p>
        </p:txBody>
      </p:sp>
      <p:sp>
        <p:nvSpPr>
          <p:cNvPr id="5" name="Rectangle 4">
            <a:extLst>
              <a:ext uri="{FF2B5EF4-FFF2-40B4-BE49-F238E27FC236}">
                <a16:creationId xmlns:a16="http://schemas.microsoft.com/office/drawing/2014/main" id="{03788B88-E60A-DA42-9B10-1725D93F9905}"/>
              </a:ext>
            </a:extLst>
          </p:cNvPr>
          <p:cNvSpPr/>
          <p:nvPr/>
        </p:nvSpPr>
        <p:spPr>
          <a:xfrm>
            <a:off x="12617061" y="6860058"/>
            <a:ext cx="418704" cy="369332"/>
          </a:xfrm>
          <a:prstGeom prst="rect">
            <a:avLst/>
          </a:prstGeom>
        </p:spPr>
        <p:txBody>
          <a:bodyPr wrap="none">
            <a:spAutoFit/>
          </a:bodyPr>
          <a:lstStyle/>
          <a:p>
            <a:r>
              <a:rPr lang="en-OM" dirty="0">
                <a:solidFill>
                  <a:schemeClr val="bg2"/>
                </a:solidFill>
              </a:rPr>
              <a:t>22</a:t>
            </a:r>
          </a:p>
        </p:txBody>
      </p:sp>
    </p:spTree>
    <p:extLst>
      <p:ext uri="{BB962C8B-B14F-4D97-AF65-F5344CB8AC3E}">
        <p14:creationId xmlns:p14="http://schemas.microsoft.com/office/powerpoint/2010/main" val="135914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303663" y="2080114"/>
            <a:ext cx="6788253" cy="4214360"/>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A common objection we hear from the new atheists: </a:t>
            </a:r>
            <a:r>
              <a:rPr lang="en-US" sz="3200" dirty="0">
                <a:solidFill>
                  <a:schemeClr val="accent4"/>
                </a:solidFill>
                <a:latin typeface="Panefresco"/>
                <a:cs typeface="Panefresco"/>
              </a:rPr>
              <a:t>“Who created God?” </a:t>
            </a:r>
            <a:r>
              <a:rPr lang="en-US" sz="3200" dirty="0">
                <a:solidFill>
                  <a:srgbClr val="FFFFFB"/>
                </a:solidFill>
                <a:latin typeface="Panefresco"/>
                <a:cs typeface="Panefresco"/>
              </a:rPr>
              <a:t>This objection can be found in Richard Dawkins’ famous book, The God Delusion” His assumption that the mode of existence of the creator is similar to that of the creations, indicates his own delusion in his understanding of the reality of God</a:t>
            </a: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697972" y="0"/>
            <a:ext cx="5114260" cy="7134447"/>
          </a:xfrm>
          <a:prstGeom prst="rect">
            <a:avLst/>
          </a:prstGeom>
        </p:spPr>
        <p:txBody>
          <a:bodyPr spcFirstLastPara="1" lIns="95250" tIns="128588" rIns="95250" bIns="0" anchor="t"/>
          <a:lstStyle/>
          <a:p>
            <a:pPr algn="ctr" hangingPunct="0">
              <a:spcBef>
                <a:spcPts val="1200"/>
              </a:spcBef>
              <a:buClr>
                <a:schemeClr val="accent4"/>
              </a:buClr>
            </a:pPr>
            <a:r>
              <a:rPr lang="en-US" sz="2400" dirty="0">
                <a:solidFill>
                  <a:schemeClr val="accent4"/>
                </a:solidFill>
                <a:latin typeface="Lato"/>
                <a:cs typeface="Lato"/>
              </a:rPr>
              <a:t>Who Created God?</a:t>
            </a:r>
          </a:p>
          <a:p>
            <a:pPr marL="457200" indent="-457200" algn="just" hangingPunct="0">
              <a:spcBef>
                <a:spcPts val="1200"/>
              </a:spcBef>
              <a:buClr>
                <a:schemeClr val="accent4"/>
              </a:buClr>
              <a:buFont typeface="Wingdings" pitchFamily="2" charset="2"/>
              <a:buChar char="§"/>
            </a:pPr>
            <a:r>
              <a:rPr lang="en-US" sz="2000" dirty="0">
                <a:solidFill>
                  <a:srgbClr val="FAFBFF"/>
                </a:solidFill>
                <a:latin typeface="Lato"/>
                <a:cs typeface="Lato"/>
              </a:rPr>
              <a:t>It is important to understand the difference in the MODES of existence between God (the necessary existent) and His creations (the possible existents); God does NOT require a CAUSE, but God’s creations do</a:t>
            </a:r>
          </a:p>
          <a:p>
            <a:pPr marL="457200" indent="-457200" algn="just" hangingPunct="0">
              <a:spcBef>
                <a:spcPts val="1200"/>
              </a:spcBef>
              <a:buClr>
                <a:schemeClr val="accent4"/>
              </a:buClr>
              <a:buFont typeface="Wingdings" pitchFamily="2" charset="2"/>
              <a:buChar char="§"/>
            </a:pPr>
            <a:r>
              <a:rPr lang="en-US" sz="2000" dirty="0">
                <a:solidFill>
                  <a:srgbClr val="FAFBFF"/>
                </a:solidFill>
                <a:latin typeface="Lato"/>
                <a:cs typeface="Lato"/>
              </a:rPr>
              <a:t>Only a </a:t>
            </a:r>
            <a:r>
              <a:rPr lang="en-US" sz="2000" dirty="0">
                <a:solidFill>
                  <a:schemeClr val="accent4"/>
                </a:solidFill>
                <a:latin typeface="Lato"/>
                <a:cs typeface="Lato"/>
              </a:rPr>
              <a:t>POSSIBLE EXISTENT </a:t>
            </a:r>
            <a:r>
              <a:rPr lang="en-US" sz="2000" dirty="0">
                <a:solidFill>
                  <a:srgbClr val="FAFBFF"/>
                </a:solidFill>
                <a:latin typeface="Lato"/>
                <a:cs typeface="Lato"/>
              </a:rPr>
              <a:t>requires a cause (‘</a:t>
            </a:r>
            <a:r>
              <a:rPr lang="en-US" sz="2000" i="1" dirty="0" err="1">
                <a:solidFill>
                  <a:srgbClr val="FAFBFF"/>
                </a:solidFill>
                <a:latin typeface="Lato"/>
                <a:cs typeface="Lato"/>
              </a:rPr>
              <a:t>Illah</a:t>
            </a:r>
            <a:r>
              <a:rPr lang="en-US" sz="2000" dirty="0">
                <a:solidFill>
                  <a:srgbClr val="FAFBFF"/>
                </a:solidFill>
                <a:latin typeface="Lato"/>
                <a:cs typeface="Lato"/>
              </a:rPr>
              <a:t>), because it is an effect (</a:t>
            </a:r>
            <a:r>
              <a:rPr lang="en-US" sz="2000" i="1" dirty="0" err="1">
                <a:solidFill>
                  <a:srgbClr val="FAFBFF"/>
                </a:solidFill>
                <a:latin typeface="Lato"/>
                <a:cs typeface="Lato"/>
              </a:rPr>
              <a:t>Ma’alul</a:t>
            </a:r>
            <a:r>
              <a:rPr lang="en-US" sz="2000" dirty="0">
                <a:solidFill>
                  <a:srgbClr val="FAFBFF"/>
                </a:solidFill>
                <a:latin typeface="Lato"/>
                <a:cs typeface="Lato"/>
              </a:rPr>
              <a:t>) or dependent on a cause</a:t>
            </a:r>
          </a:p>
          <a:p>
            <a:pPr marL="457200" indent="-457200" algn="just" hangingPunct="0">
              <a:spcBef>
                <a:spcPts val="1200"/>
              </a:spcBef>
              <a:buClr>
                <a:schemeClr val="accent4"/>
              </a:buClr>
              <a:buFont typeface="Wingdings" pitchFamily="2" charset="2"/>
              <a:buChar char="§"/>
            </a:pPr>
            <a:r>
              <a:rPr lang="en-US" sz="2000" dirty="0">
                <a:solidFill>
                  <a:srgbClr val="FAFBFF"/>
                </a:solidFill>
                <a:latin typeface="Lato"/>
                <a:cs typeface="Lato"/>
              </a:rPr>
              <a:t>But a </a:t>
            </a:r>
            <a:r>
              <a:rPr lang="en-US" sz="2000" dirty="0">
                <a:solidFill>
                  <a:schemeClr val="accent4"/>
                </a:solidFill>
                <a:latin typeface="Lato"/>
                <a:cs typeface="Lato"/>
              </a:rPr>
              <a:t>NECESSARY EXISTENT </a:t>
            </a:r>
            <a:r>
              <a:rPr lang="en-US" sz="2000" dirty="0">
                <a:solidFill>
                  <a:srgbClr val="FAFBFF"/>
                </a:solidFill>
                <a:latin typeface="Lato"/>
                <a:cs typeface="Lato"/>
              </a:rPr>
              <a:t>requires NO cause, because it exist by itself (by its essence); It’s the first cause or the absolute-cause or the no-cause cause</a:t>
            </a:r>
          </a:p>
          <a:p>
            <a:pPr marL="457200" indent="-457200" algn="just" hangingPunct="0">
              <a:spcBef>
                <a:spcPts val="1200"/>
              </a:spcBef>
              <a:buClr>
                <a:schemeClr val="accent4"/>
              </a:buClr>
              <a:buFont typeface="Wingdings" pitchFamily="2" charset="2"/>
              <a:buChar char="§"/>
            </a:pPr>
            <a:r>
              <a:rPr lang="en-US" sz="2000" dirty="0">
                <a:solidFill>
                  <a:srgbClr val="FAFBFF"/>
                </a:solidFill>
                <a:latin typeface="Lato"/>
                <a:cs typeface="Lato"/>
              </a:rPr>
              <a:t>Therefore, the question: “Who created God?” is logically ABSURD question; God has always existed; He has no cause, and thus, has no creator; Neither can we say that God created Himself, because that will be ABSURD too</a:t>
            </a: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74474439-7104-4041-9577-3CBBF0019175}"/>
              </a:ext>
            </a:extLst>
          </p:cNvPr>
          <p:cNvSpPr/>
          <p:nvPr/>
        </p:nvSpPr>
        <p:spPr>
          <a:xfrm>
            <a:off x="12510546" y="6843454"/>
            <a:ext cx="418704" cy="369332"/>
          </a:xfrm>
          <a:prstGeom prst="rect">
            <a:avLst/>
          </a:prstGeom>
        </p:spPr>
        <p:txBody>
          <a:bodyPr wrap="none">
            <a:spAutoFit/>
          </a:bodyPr>
          <a:lstStyle/>
          <a:p>
            <a:r>
              <a:rPr lang="en-OM" dirty="0">
                <a:solidFill>
                  <a:schemeClr val="bg2"/>
                </a:solidFill>
              </a:rPr>
              <a:t>23</a:t>
            </a:r>
          </a:p>
        </p:txBody>
      </p:sp>
    </p:spTree>
    <p:extLst>
      <p:ext uri="{BB962C8B-B14F-4D97-AF65-F5344CB8AC3E}">
        <p14:creationId xmlns:p14="http://schemas.microsoft.com/office/powerpoint/2010/main" val="402028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7"/>
          <a:stretch>
            <a:fillRect/>
          </a:stretch>
        </p:blipFill>
        <p:spPr>
          <a:xfrm>
            <a:off x="7372323" y="-76078"/>
            <a:ext cx="5715163" cy="7461250"/>
          </a:xfrm>
          <a:prstGeom prst="rect">
            <a:avLst/>
          </a:prstGeom>
        </p:spPr>
      </p:pic>
      <p:pic>
        <p:nvPicPr>
          <p:cNvPr id="3" name="Shape-1"/>
          <p:cNvPicPr/>
          <p:nvPr/>
        </p:nvPicPr>
        <p:blipFill rotWithShape="1">
          <a:blip r:embed="rId8"/>
          <a:stretch>
            <a:fillRect/>
          </a:stretch>
        </p:blipFill>
        <p:spPr>
          <a:xfrm>
            <a:off x="7858125" y="514350"/>
            <a:ext cx="4609274" cy="6283171"/>
          </a:xfrm>
          <a:prstGeom prst="rect">
            <a:avLst/>
          </a:prstGeom>
        </p:spPr>
      </p:pic>
      <p:sp>
        <p:nvSpPr>
          <p:cNvPr id="8" name="title copy"/>
          <p:cNvSpPr/>
          <p:nvPr/>
        </p:nvSpPr>
        <p:spPr>
          <a:xfrm>
            <a:off x="0" y="-76078"/>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The Qur’anic Argument</a:t>
            </a:r>
            <a:endParaRPr sz="3600">
              <a:solidFill>
                <a:srgbClr val="F2A956"/>
              </a:solidFill>
              <a:latin typeface="Panefresco"/>
              <a:ea typeface="+mn-ea"/>
              <a:cs typeface="Panefresco"/>
            </a:endParaRPr>
          </a:p>
        </p:txBody>
      </p:sp>
      <p:sp>
        <p:nvSpPr>
          <p:cNvPr id="10" name="title copy"/>
          <p:cNvSpPr/>
          <p:nvPr/>
        </p:nvSpPr>
        <p:spPr>
          <a:xfrm>
            <a:off x="212641" y="365173"/>
            <a:ext cx="6874068" cy="7019999"/>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Today, many dubious arguments are peddled by the new atheists such as the universe was created by a Big Bang or came from nothing or born out of multiverse </a:t>
            </a:r>
          </a:p>
          <a:p>
            <a:pPr marL="342900" indent="-342900" algn="just" hangingPunct="0">
              <a:spcBef>
                <a:spcPts val="1200"/>
              </a:spcBef>
              <a:buFont typeface="Wingdings" pitchFamily="2" charset="2"/>
              <a:buChar char="§"/>
            </a:pPr>
            <a:r>
              <a:rPr lang="en-US" sz="2000" dirty="0">
                <a:solidFill>
                  <a:srgbClr val="132B54"/>
                </a:solidFill>
                <a:latin typeface="Lato"/>
                <a:cs typeface="Lato"/>
              </a:rPr>
              <a:t>Allah (SWT) provides a powerful logical argument for His existence in the Qur’an addressing the atheists in the form of rhetoric: </a:t>
            </a:r>
          </a:p>
          <a:p>
            <a:pPr marL="800100" lvl="1" indent="-342900" algn="just" hangingPunct="0">
              <a:spcBef>
                <a:spcPts val="1200"/>
              </a:spcBef>
              <a:buFont typeface="Arial" panose="020B0604020202020204" pitchFamily="34" charset="0"/>
              <a:buChar char="•"/>
            </a:pPr>
            <a:r>
              <a:rPr lang="en-US" sz="2000" dirty="0">
                <a:solidFill>
                  <a:srgbClr val="132B54"/>
                </a:solidFill>
                <a:latin typeface="Lato"/>
                <a:cs typeface="Lato"/>
              </a:rPr>
              <a:t>“Or were they created by nothing? Or were they the creators [of themselves]? Or did they create the Heavens and Earth? Rather they are not certain.” [Qur’an 52:35-36]</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The Qur’an is not saying that the Arabs whom it addressed actually believed that things were created by nothing, or that they created themselves</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They certainly did not claim that they were the creators of the Heavens and Earth, and no sane person would make such claim</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The Qur’an is only making clear to the atheists, the ABSURDITY of their position of denying God</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069624" y="746058"/>
            <a:ext cx="4186276" cy="5816977"/>
          </a:xfrm>
          <a:prstGeom prst="rect">
            <a:avLst/>
          </a:prstGeom>
        </p:spPr>
        <p:txBody>
          <a:bodyPr wrap="square">
            <a:spAutoFit/>
          </a:bodyPr>
          <a:lstStyle/>
          <a:p>
            <a:pPr marL="285750" indent="-28575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The Qur’anic rhetoric cites four possibilities to explain how something was created or came into being, </a:t>
            </a:r>
            <a:r>
              <a:rPr lang="en-US" dirty="0">
                <a:solidFill>
                  <a:schemeClr val="accent4"/>
                </a:solidFill>
                <a:latin typeface="Lato"/>
                <a:cs typeface="Lato"/>
              </a:rPr>
              <a:t>BUT ONE ONLY IS CORRECT</a:t>
            </a:r>
          </a:p>
          <a:p>
            <a:pPr marL="342900" indent="-342900" algn="just" hangingPunct="0">
              <a:lnSpc>
                <a:spcPct val="100000"/>
              </a:lnSpc>
              <a:spcBef>
                <a:spcPts val="900"/>
              </a:spcBef>
              <a:buClr>
                <a:schemeClr val="accent4"/>
              </a:buClr>
              <a:buFont typeface="+mj-lt"/>
              <a:buAutoNum type="arabicPeriod"/>
            </a:pPr>
            <a:r>
              <a:rPr lang="en-US" dirty="0">
                <a:solidFill>
                  <a:schemeClr val="accent4"/>
                </a:solidFill>
                <a:latin typeface="Lato"/>
                <a:cs typeface="Lato"/>
              </a:rPr>
              <a:t>Created by nothing </a:t>
            </a:r>
            <a:r>
              <a:rPr lang="en-US" dirty="0">
                <a:solidFill>
                  <a:schemeClr val="bg2"/>
                </a:solidFill>
                <a:latin typeface="Lato"/>
                <a:cs typeface="Lato"/>
              </a:rPr>
              <a:t>– “Or were they created by nothing?”</a:t>
            </a:r>
          </a:p>
          <a:p>
            <a:pPr marL="342900" indent="-342900" algn="just" hangingPunct="0">
              <a:lnSpc>
                <a:spcPct val="100000"/>
              </a:lnSpc>
              <a:spcBef>
                <a:spcPts val="900"/>
              </a:spcBef>
              <a:buClr>
                <a:schemeClr val="accent4"/>
              </a:buClr>
              <a:buFont typeface="+mj-lt"/>
              <a:buAutoNum type="arabicPeriod"/>
            </a:pPr>
            <a:r>
              <a:rPr lang="en-US" dirty="0">
                <a:solidFill>
                  <a:schemeClr val="accent4"/>
                </a:solidFill>
                <a:latin typeface="Lato"/>
                <a:cs typeface="Lato"/>
              </a:rPr>
              <a:t>Self-created</a:t>
            </a:r>
            <a:r>
              <a:rPr lang="en-US" dirty="0">
                <a:solidFill>
                  <a:schemeClr val="bg2"/>
                </a:solidFill>
                <a:latin typeface="Lato"/>
                <a:cs typeface="Lato"/>
              </a:rPr>
              <a:t> – “Or were they the creators [of themselves]?”</a:t>
            </a:r>
          </a:p>
          <a:p>
            <a:pPr marL="342900" indent="-342900" algn="just" hangingPunct="0">
              <a:lnSpc>
                <a:spcPct val="100000"/>
              </a:lnSpc>
              <a:spcBef>
                <a:spcPts val="900"/>
              </a:spcBef>
              <a:buClr>
                <a:schemeClr val="accent4"/>
              </a:buClr>
              <a:buFont typeface="+mj-lt"/>
              <a:buAutoNum type="arabicPeriod"/>
            </a:pPr>
            <a:r>
              <a:rPr lang="en-US" dirty="0">
                <a:solidFill>
                  <a:schemeClr val="accent4"/>
                </a:solidFill>
                <a:latin typeface="Lato"/>
                <a:cs typeface="Lato"/>
              </a:rPr>
              <a:t>Created by something created </a:t>
            </a:r>
            <a:r>
              <a:rPr lang="en-US" dirty="0">
                <a:solidFill>
                  <a:schemeClr val="bg2"/>
                </a:solidFill>
                <a:latin typeface="Lato"/>
                <a:cs typeface="Lato"/>
              </a:rPr>
              <a:t>– “Or did they create the Heavens and Earth?”, which implies a created thing being ultimately created by something else created</a:t>
            </a:r>
          </a:p>
          <a:p>
            <a:pPr marL="342900" indent="-342900" algn="just" hangingPunct="0">
              <a:lnSpc>
                <a:spcPct val="100000"/>
              </a:lnSpc>
              <a:spcBef>
                <a:spcPts val="900"/>
              </a:spcBef>
              <a:buClr>
                <a:schemeClr val="accent4"/>
              </a:buClr>
              <a:buFont typeface="+mj-lt"/>
              <a:buAutoNum type="arabicPeriod"/>
            </a:pPr>
            <a:r>
              <a:rPr lang="en-US" dirty="0">
                <a:solidFill>
                  <a:schemeClr val="accent4"/>
                </a:solidFill>
                <a:latin typeface="Lato"/>
                <a:cs typeface="Lato"/>
              </a:rPr>
              <a:t>Created by something uncreated </a:t>
            </a:r>
            <a:r>
              <a:rPr lang="en-US" dirty="0">
                <a:solidFill>
                  <a:schemeClr val="bg2"/>
                </a:solidFill>
                <a:latin typeface="Lato"/>
                <a:cs typeface="Lato"/>
              </a:rPr>
              <a:t>– “Rather they are not certain”, implying that the denial of God as the Creator is baseless; The Qur’an asserts the existence of uncreated Creator – </a:t>
            </a:r>
            <a:r>
              <a:rPr lang="en-US" dirty="0">
                <a:solidFill>
                  <a:schemeClr val="accent4"/>
                </a:solidFill>
                <a:latin typeface="Lato"/>
                <a:cs typeface="Lato"/>
              </a:rPr>
              <a:t>the First Cause </a:t>
            </a:r>
          </a:p>
        </p:txBody>
      </p:sp>
      <p:pic>
        <p:nvPicPr>
          <p:cNvPr id="7" name="052035" descr="052035">
            <a:hlinkClick r:id="" action="ppaction://media"/>
            <a:extLst>
              <a:ext uri="{FF2B5EF4-FFF2-40B4-BE49-F238E27FC236}">
                <a16:creationId xmlns:a16="http://schemas.microsoft.com/office/drawing/2014/main" id="{837B4F90-9BF1-6840-BA18-A4CD21E97E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40538" y="3586660"/>
            <a:ext cx="509137" cy="509137"/>
          </a:xfrm>
          <a:prstGeom prst="rect">
            <a:avLst/>
          </a:prstGeom>
        </p:spPr>
      </p:pic>
      <p:pic>
        <p:nvPicPr>
          <p:cNvPr id="9" name="052036" descr="052036">
            <a:hlinkClick r:id="" action="ppaction://media"/>
            <a:extLst>
              <a:ext uri="{FF2B5EF4-FFF2-40B4-BE49-F238E27FC236}">
                <a16:creationId xmlns:a16="http://schemas.microsoft.com/office/drawing/2014/main" id="{366956B8-E7A4-084C-B8B3-71BFAB658EC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861174" y="3586659"/>
            <a:ext cx="509137" cy="509137"/>
          </a:xfrm>
          <a:prstGeom prst="rect">
            <a:avLst/>
          </a:prstGeom>
        </p:spPr>
      </p:pic>
      <p:sp>
        <p:nvSpPr>
          <p:cNvPr id="5" name="Rectangle 4">
            <a:extLst>
              <a:ext uri="{FF2B5EF4-FFF2-40B4-BE49-F238E27FC236}">
                <a16:creationId xmlns:a16="http://schemas.microsoft.com/office/drawing/2014/main" id="{54EBE47E-94F0-C74B-A09C-F14620BCC4CF}"/>
              </a:ext>
            </a:extLst>
          </p:cNvPr>
          <p:cNvSpPr/>
          <p:nvPr/>
        </p:nvSpPr>
        <p:spPr>
          <a:xfrm>
            <a:off x="12647666" y="6945868"/>
            <a:ext cx="418704" cy="369332"/>
          </a:xfrm>
          <a:prstGeom prst="rect">
            <a:avLst/>
          </a:prstGeom>
        </p:spPr>
        <p:txBody>
          <a:bodyPr wrap="none">
            <a:spAutoFit/>
          </a:bodyPr>
          <a:lstStyle/>
          <a:p>
            <a:r>
              <a:rPr lang="en-OM" dirty="0">
                <a:solidFill>
                  <a:schemeClr val="bg2"/>
                </a:solidFill>
              </a:rPr>
              <a:t>24</a:t>
            </a:r>
          </a:p>
        </p:txBody>
      </p:sp>
    </p:spTree>
    <p:extLst>
      <p:ext uri="{BB962C8B-B14F-4D97-AF65-F5344CB8AC3E}">
        <p14:creationId xmlns:p14="http://schemas.microsoft.com/office/powerpoint/2010/main" val="24675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777"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743" fill="hold"/>
                                        <p:tgtEl>
                                          <p:spTgt spid="9"/>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7"/>
                </p:tgtEl>
              </p:cMediaNode>
            </p:audio>
            <p:audio>
              <p:cMediaNode vol="80000">
                <p:cTn id="50"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76078"/>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A Universe From Nothing</a:t>
            </a:r>
            <a:endParaRPr sz="3600">
              <a:solidFill>
                <a:srgbClr val="F2A956"/>
              </a:solidFill>
              <a:latin typeface="Panefresco"/>
              <a:ea typeface="+mn-ea"/>
              <a:cs typeface="Panefresco"/>
            </a:endParaRPr>
          </a:p>
        </p:txBody>
      </p:sp>
      <p:sp>
        <p:nvSpPr>
          <p:cNvPr id="10" name="title copy"/>
          <p:cNvSpPr/>
          <p:nvPr/>
        </p:nvSpPr>
        <p:spPr>
          <a:xfrm>
            <a:off x="212641" y="365173"/>
            <a:ext cx="6874068" cy="6687879"/>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Lawrence Kraus, a very vocal new atheist has proposed a “universe from nothing” as an argument for non-existence of God in trying to explain about the universe</a:t>
            </a:r>
          </a:p>
          <a:p>
            <a:pPr marL="342900" indent="-342900" algn="just" hangingPunct="0">
              <a:spcBef>
                <a:spcPts val="1200"/>
              </a:spcBef>
              <a:buFont typeface="Wingdings" pitchFamily="2" charset="2"/>
              <a:buChar char="§"/>
            </a:pPr>
            <a:r>
              <a:rPr lang="en-US" sz="2000" dirty="0">
                <a:solidFill>
                  <a:srgbClr val="132B54"/>
                </a:solidFill>
                <a:latin typeface="Lato"/>
                <a:cs typeface="Lato"/>
              </a:rPr>
              <a:t>Asserting that things can come from nothing means that things can come into being from no potential, no matter or no causal, nothing at all; </a:t>
            </a:r>
            <a:r>
              <a:rPr lang="en-US" sz="2000" dirty="0">
                <a:solidFill>
                  <a:srgbClr val="FF0000"/>
                </a:solidFill>
                <a:latin typeface="Lato"/>
                <a:cs typeface="Lato"/>
              </a:rPr>
              <a:t>SUCH ASSERTION DEFIES OUR INTUITIONS AND STAND AGAINST REASON</a:t>
            </a:r>
          </a:p>
          <a:p>
            <a:pPr marL="342900" indent="-342900" algn="just" hangingPunct="0">
              <a:spcBef>
                <a:spcPts val="1200"/>
              </a:spcBef>
              <a:buFont typeface="Wingdings" pitchFamily="2" charset="2"/>
              <a:buChar char="§"/>
            </a:pPr>
            <a:r>
              <a:rPr lang="en-US" sz="2000" dirty="0">
                <a:solidFill>
                  <a:srgbClr val="132B54"/>
                </a:solidFill>
                <a:latin typeface="Lato"/>
                <a:cs typeface="Lato"/>
              </a:rPr>
              <a:t>No, the universe could not have come from nothing; Nothingness cannot produce anything, and something cannot arise from no causal conditions whatsoever</a:t>
            </a:r>
          </a:p>
          <a:p>
            <a:pPr marL="342900" indent="-342900" algn="just" hangingPunct="0">
              <a:spcBef>
                <a:spcPts val="1200"/>
              </a:spcBef>
              <a:buFont typeface="Wingdings" pitchFamily="2" charset="2"/>
              <a:buChar char="§"/>
            </a:pPr>
            <a:r>
              <a:rPr lang="en-US" sz="2000" dirty="0">
                <a:solidFill>
                  <a:srgbClr val="132B54"/>
                </a:solidFill>
                <a:latin typeface="Lato"/>
                <a:cs typeface="Lato"/>
              </a:rPr>
              <a:t>Another way of looking at it by simple math: What is 0 + 0 + 0? It is not 3, it’s 0</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The reason that the “universe could not have come from nothing” is so intuitive because it is based on a foundational belief or a rational principle: </a:t>
            </a:r>
            <a:r>
              <a:rPr lang="en-US" sz="2000" dirty="0">
                <a:solidFill>
                  <a:srgbClr val="FF0000"/>
                </a:solidFill>
                <a:latin typeface="Lato"/>
                <a:cs typeface="Lato"/>
              </a:rPr>
              <a:t>BEING CANNOT COME FROM NON-BEING</a:t>
            </a:r>
            <a:r>
              <a:rPr lang="en-US" sz="2000" dirty="0">
                <a:solidFill>
                  <a:srgbClr val="132B54"/>
                </a:solidFill>
                <a:latin typeface="Lato"/>
                <a:cs typeface="Lato"/>
              </a:rPr>
              <a:t>; To assert the opposite i.e. the universe could come into being without any causal conditions at all is ABSURD</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pic>
        <p:nvPicPr>
          <p:cNvPr id="6" name="Picture 5" descr="A blue and white sign&#10;&#10;Description automatically generated">
            <a:extLst>
              <a:ext uri="{FF2B5EF4-FFF2-40B4-BE49-F238E27FC236}">
                <a16:creationId xmlns:a16="http://schemas.microsoft.com/office/drawing/2014/main" id="{6D21F344-0488-5A45-A5AB-D9FFE139E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7357" y="2724761"/>
            <a:ext cx="3005092" cy="3832581"/>
          </a:xfrm>
          <a:prstGeom prst="rect">
            <a:avLst/>
          </a:prstGeom>
        </p:spPr>
      </p:pic>
      <p:pic>
        <p:nvPicPr>
          <p:cNvPr id="12" name="Picture 11" descr="A person wearing glasses and looking at the camera&#10;&#10;Description automatically generated">
            <a:extLst>
              <a:ext uri="{FF2B5EF4-FFF2-40B4-BE49-F238E27FC236}">
                <a16:creationId xmlns:a16="http://schemas.microsoft.com/office/drawing/2014/main" id="{55530ED3-3AE5-1C46-B149-E639F50A7844}"/>
              </a:ext>
            </a:extLst>
          </p:cNvPr>
          <p:cNvPicPr>
            <a:picLocks noChangeAspect="1"/>
          </p:cNvPicPr>
          <p:nvPr/>
        </p:nvPicPr>
        <p:blipFill rotWithShape="1">
          <a:blip r:embed="rId6">
            <a:extLst>
              <a:ext uri="{28A0092B-C50C-407E-A947-70E740481C1C}">
                <a14:useLocalDpi xmlns:a14="http://schemas.microsoft.com/office/drawing/2010/main" val="0"/>
              </a:ext>
            </a:extLst>
          </a:blip>
          <a:srcRect b="11419"/>
          <a:stretch/>
        </p:blipFill>
        <p:spPr>
          <a:xfrm>
            <a:off x="9460929" y="734742"/>
            <a:ext cx="1537947" cy="1749840"/>
          </a:xfrm>
          <a:prstGeom prst="rect">
            <a:avLst/>
          </a:prstGeom>
        </p:spPr>
      </p:pic>
      <p:sp>
        <p:nvSpPr>
          <p:cNvPr id="13" name="TextBox 12">
            <a:extLst>
              <a:ext uri="{FF2B5EF4-FFF2-40B4-BE49-F238E27FC236}">
                <a16:creationId xmlns:a16="http://schemas.microsoft.com/office/drawing/2014/main" id="{61A6F498-0E76-B24F-BDB7-B1A696EE5E3E}"/>
              </a:ext>
            </a:extLst>
          </p:cNvPr>
          <p:cNvSpPr txBox="1"/>
          <p:nvPr/>
        </p:nvSpPr>
        <p:spPr>
          <a:xfrm>
            <a:off x="8103390" y="2470630"/>
            <a:ext cx="4253024" cy="307777"/>
          </a:xfrm>
          <a:prstGeom prst="rect">
            <a:avLst/>
          </a:prstGeom>
          <a:noFill/>
          <a:ln>
            <a:noFill/>
          </a:ln>
        </p:spPr>
        <p:txBody>
          <a:bodyPr wrap="square" rtlCol="0">
            <a:spAutoFit/>
          </a:bodyPr>
          <a:lstStyle/>
          <a:p>
            <a:pPr algn="ctr"/>
            <a:r>
              <a:rPr lang="en-OM" sz="1400" b="1">
                <a:solidFill>
                  <a:schemeClr val="bg2"/>
                </a:solidFill>
                <a:latin typeface="Century Gothic" panose="020B0502020202020204" pitchFamily="34" charset="0"/>
              </a:rPr>
              <a:t>PROFESSOR LAWRENCE M. KRAUSS</a:t>
            </a:r>
          </a:p>
        </p:txBody>
      </p:sp>
      <p:sp>
        <p:nvSpPr>
          <p:cNvPr id="4" name="Rectangle 3">
            <a:extLst>
              <a:ext uri="{FF2B5EF4-FFF2-40B4-BE49-F238E27FC236}">
                <a16:creationId xmlns:a16="http://schemas.microsoft.com/office/drawing/2014/main" id="{B650B46D-C5CC-FB41-96A8-2B5ED3EC6B8C}"/>
              </a:ext>
            </a:extLst>
          </p:cNvPr>
          <p:cNvSpPr/>
          <p:nvPr/>
        </p:nvSpPr>
        <p:spPr>
          <a:xfrm>
            <a:off x="12647666" y="6945868"/>
            <a:ext cx="418704" cy="369332"/>
          </a:xfrm>
          <a:prstGeom prst="rect">
            <a:avLst/>
          </a:prstGeom>
        </p:spPr>
        <p:txBody>
          <a:bodyPr wrap="none">
            <a:spAutoFit/>
          </a:bodyPr>
          <a:lstStyle/>
          <a:p>
            <a:r>
              <a:rPr lang="en-OM" dirty="0">
                <a:solidFill>
                  <a:schemeClr val="bg2"/>
                </a:solidFill>
              </a:rPr>
              <a:t>25</a:t>
            </a:r>
          </a:p>
        </p:txBody>
      </p:sp>
    </p:spTree>
    <p:extLst>
      <p:ext uri="{BB962C8B-B14F-4D97-AF65-F5344CB8AC3E}">
        <p14:creationId xmlns:p14="http://schemas.microsoft.com/office/powerpoint/2010/main" val="37721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76078"/>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How Did God Create From Nothing?</a:t>
            </a:r>
            <a:endParaRPr sz="3600">
              <a:solidFill>
                <a:srgbClr val="F2A956"/>
              </a:solidFill>
              <a:latin typeface="Panefresco"/>
              <a:ea typeface="+mn-ea"/>
              <a:cs typeface="Panefresco"/>
            </a:endParaRPr>
          </a:p>
        </p:txBody>
      </p:sp>
      <p:sp>
        <p:nvSpPr>
          <p:cNvPr id="10" name="title copy"/>
          <p:cNvSpPr/>
          <p:nvPr/>
        </p:nvSpPr>
        <p:spPr>
          <a:xfrm>
            <a:off x="212641" y="365173"/>
            <a:ext cx="6874068" cy="6687879"/>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Lawrence Kraus’s argument of a “universe from nothing” was defeated by theists apologetics, but even by some of his fellow scientists</a:t>
            </a:r>
          </a:p>
          <a:p>
            <a:pPr marL="342900" indent="-342900" algn="just" hangingPunct="0">
              <a:spcBef>
                <a:spcPts val="1200"/>
              </a:spcBef>
              <a:buFont typeface="Wingdings" pitchFamily="2" charset="2"/>
              <a:buChar char="§"/>
            </a:pPr>
            <a:r>
              <a:rPr lang="en-US" sz="2000" dirty="0">
                <a:solidFill>
                  <a:srgbClr val="132B54"/>
                </a:solidFill>
                <a:latin typeface="Lato"/>
                <a:cs typeface="Lato"/>
              </a:rPr>
              <a:t>Some new atheists contended the theists’ view, “If you cannot have something from nothing, how did God create from nothing?”</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This contention is FALSE, as it applies that God is NOTHING</a:t>
            </a:r>
          </a:p>
          <a:p>
            <a:pPr marL="342900" indent="-342900" algn="just" hangingPunct="0">
              <a:spcBef>
                <a:spcPts val="1200"/>
              </a:spcBef>
              <a:buFont typeface="Wingdings" pitchFamily="2" charset="2"/>
              <a:buChar char="§"/>
            </a:pPr>
            <a:r>
              <a:rPr lang="en-US" sz="2000" dirty="0">
                <a:solidFill>
                  <a:srgbClr val="132B54"/>
                </a:solidFill>
                <a:latin typeface="Lato"/>
                <a:cs typeface="Lato"/>
              </a:rPr>
              <a:t>God is the unique agent with the potential to create and bring things into existence through His Will, Power and Knowledge</a:t>
            </a:r>
          </a:p>
          <a:p>
            <a:pPr marL="342900" indent="-342900" algn="just" hangingPunct="0">
              <a:spcBef>
                <a:spcPts val="1200"/>
              </a:spcBef>
              <a:buFont typeface="Wingdings" pitchFamily="2" charset="2"/>
              <a:buChar char="§"/>
            </a:pPr>
            <a:r>
              <a:rPr lang="en-US" sz="2000" dirty="0">
                <a:solidFill>
                  <a:srgbClr val="132B54"/>
                </a:solidFill>
                <a:latin typeface="Lato"/>
                <a:cs typeface="Lato"/>
              </a:rPr>
              <a:t>By saying God’s created the universe from nothing, it simply means from no material, but God’s Will, Power and Knowledge were the causal to bring the universe into existence and to sustain its existence</a:t>
            </a:r>
          </a:p>
          <a:p>
            <a:pPr marL="342900" indent="-342900" algn="just" hangingPunct="0">
              <a:spcBef>
                <a:spcPts val="1200"/>
              </a:spcBef>
              <a:buFont typeface="Wingdings" pitchFamily="2" charset="2"/>
              <a:buChar char="§"/>
            </a:pPr>
            <a:r>
              <a:rPr lang="en-US" sz="2000" dirty="0">
                <a:solidFill>
                  <a:srgbClr val="132B54"/>
                </a:solidFill>
                <a:latin typeface="Lato"/>
                <a:cs typeface="Lato"/>
              </a:rPr>
              <a:t>It is irrational to assert that something can emerge from absolute void without any potential or prior causal activity; GOD PROVIDES THAT CAUSAL ACTIVITY</a:t>
            </a:r>
          </a:p>
          <a:p>
            <a:pPr marL="342900" indent="-342900" algn="just" hangingPunct="0">
              <a:spcBef>
                <a:spcPts val="12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84396FCB-4767-DE45-8F58-AFFA0C02209D}"/>
              </a:ext>
            </a:extLst>
          </p:cNvPr>
          <p:cNvSpPr/>
          <p:nvPr/>
        </p:nvSpPr>
        <p:spPr>
          <a:xfrm>
            <a:off x="7999779" y="653725"/>
            <a:ext cx="4325965" cy="6001643"/>
          </a:xfrm>
          <a:prstGeom prst="rect">
            <a:avLst/>
          </a:prstGeom>
        </p:spPr>
        <p:txBody>
          <a:bodyPr wrap="square">
            <a:spAutoFit/>
          </a:bodyPr>
          <a:lstStyle/>
          <a:p>
            <a:pPr algn="ctr" hangingPunct="0">
              <a:lnSpc>
                <a:spcPct val="100000"/>
              </a:lnSpc>
              <a:spcBef>
                <a:spcPts val="900"/>
              </a:spcBef>
              <a:buClr>
                <a:schemeClr val="accent4"/>
              </a:buClr>
            </a:pPr>
            <a:r>
              <a:rPr lang="en-US" sz="2400" dirty="0">
                <a:solidFill>
                  <a:schemeClr val="accent4"/>
                </a:solidFill>
                <a:latin typeface="Lato"/>
                <a:cs typeface="Lato"/>
              </a:rPr>
              <a:t>Could Have the Universe Created Itself?</a:t>
            </a:r>
          </a:p>
          <a:p>
            <a:pPr marL="285750" indent="-28575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The term “created” means emerged, and therefore, it was once not in existence; By corollary, it is a finite</a:t>
            </a:r>
          </a:p>
          <a:p>
            <a:pPr marL="285750" indent="-28575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By understanding the reality of existence, it leads to conclude that self-creation is logically and practically IMPOSSIBILE, because the self-creation implies that </a:t>
            </a:r>
            <a:r>
              <a:rPr lang="en-US" dirty="0">
                <a:solidFill>
                  <a:schemeClr val="accent4"/>
                </a:solidFill>
                <a:latin typeface="Lato"/>
                <a:cs typeface="Lato"/>
              </a:rPr>
              <a:t>something was in existence and not in existence at the same time</a:t>
            </a:r>
            <a:r>
              <a:rPr lang="en-US" dirty="0">
                <a:solidFill>
                  <a:schemeClr val="bg2"/>
                </a:solidFill>
                <a:latin typeface="Lato"/>
                <a:cs typeface="Lato"/>
              </a:rPr>
              <a:t>, which is IMPOSSIBLE</a:t>
            </a:r>
          </a:p>
          <a:p>
            <a:pPr marL="285750" indent="-28575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Something that emerged, means it was once not in existence; However, to say it has created itself implies </a:t>
            </a:r>
            <a:r>
              <a:rPr lang="en-US" dirty="0">
                <a:solidFill>
                  <a:schemeClr val="accent4"/>
                </a:solidFill>
                <a:latin typeface="Lato"/>
                <a:cs typeface="Lato"/>
              </a:rPr>
              <a:t>it was in existence before it existed</a:t>
            </a:r>
          </a:p>
          <a:p>
            <a:pPr marL="285750" indent="-28575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A good example to drive home this point, </a:t>
            </a:r>
            <a:r>
              <a:rPr lang="en-US" dirty="0">
                <a:solidFill>
                  <a:schemeClr val="accent4"/>
                </a:solidFill>
                <a:latin typeface="Lato"/>
                <a:cs typeface="Lato"/>
              </a:rPr>
              <a:t>“CAN A WOMAN THAT GIVE BIRTH TO HERSELF?” </a:t>
            </a:r>
            <a:r>
              <a:rPr lang="en-US" dirty="0">
                <a:solidFill>
                  <a:schemeClr val="bg2"/>
                </a:solidFill>
                <a:latin typeface="Lato"/>
                <a:cs typeface="Lato"/>
              </a:rPr>
              <a:t>Is it possible?</a:t>
            </a:r>
          </a:p>
        </p:txBody>
      </p:sp>
      <p:sp>
        <p:nvSpPr>
          <p:cNvPr id="5" name="Rectangle 4">
            <a:extLst>
              <a:ext uri="{FF2B5EF4-FFF2-40B4-BE49-F238E27FC236}">
                <a16:creationId xmlns:a16="http://schemas.microsoft.com/office/drawing/2014/main" id="{737BB7FD-5E14-6346-AFCC-244FD2879F0A}"/>
              </a:ext>
            </a:extLst>
          </p:cNvPr>
          <p:cNvSpPr/>
          <p:nvPr/>
        </p:nvSpPr>
        <p:spPr>
          <a:xfrm>
            <a:off x="12647666" y="6868386"/>
            <a:ext cx="418704" cy="369332"/>
          </a:xfrm>
          <a:prstGeom prst="rect">
            <a:avLst/>
          </a:prstGeom>
        </p:spPr>
        <p:txBody>
          <a:bodyPr wrap="none">
            <a:spAutoFit/>
          </a:bodyPr>
          <a:lstStyle/>
          <a:p>
            <a:r>
              <a:rPr lang="en-OM" dirty="0">
                <a:solidFill>
                  <a:schemeClr val="bg2"/>
                </a:solidFill>
              </a:rPr>
              <a:t>26</a:t>
            </a:r>
          </a:p>
        </p:txBody>
      </p:sp>
    </p:spTree>
    <p:extLst>
      <p:ext uri="{BB962C8B-B14F-4D97-AF65-F5344CB8AC3E}">
        <p14:creationId xmlns:p14="http://schemas.microsoft.com/office/powerpoint/2010/main" val="267956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76078"/>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What About Multiverse?</a:t>
            </a:r>
            <a:endParaRPr sz="3600">
              <a:solidFill>
                <a:srgbClr val="F2A956"/>
              </a:solidFill>
              <a:latin typeface="Panefresco"/>
              <a:ea typeface="+mn-ea"/>
              <a:cs typeface="Panefresco"/>
            </a:endParaRPr>
          </a:p>
        </p:txBody>
      </p:sp>
      <p:sp>
        <p:nvSpPr>
          <p:cNvPr id="10" name="title copy"/>
          <p:cNvSpPr/>
          <p:nvPr/>
        </p:nvSpPr>
        <p:spPr>
          <a:xfrm>
            <a:off x="212640" y="365173"/>
            <a:ext cx="7025397" cy="6687879"/>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Atheists for a long time were arguing that the universe was eternal, it was not the work of God, when in the Qur’an it is explained that the universe is created (finite)</a:t>
            </a:r>
          </a:p>
          <a:p>
            <a:pPr marL="342900" indent="-342900" algn="just" hangingPunct="0">
              <a:spcBef>
                <a:spcPts val="1200"/>
              </a:spcBef>
              <a:buFont typeface="Wingdings" pitchFamily="2" charset="2"/>
              <a:buChar char="§"/>
            </a:pPr>
            <a:r>
              <a:rPr lang="en-US" sz="2000" dirty="0">
                <a:solidFill>
                  <a:srgbClr val="132B54"/>
                </a:solidFill>
                <a:latin typeface="Lato"/>
                <a:cs typeface="Lato"/>
              </a:rPr>
              <a:t>In 1920s Edwin Hubble observed expansion of the universe that led to discovery of the “Bing Bang” theory; It became scientifically proven that the universe if finite</a:t>
            </a:r>
          </a:p>
          <a:p>
            <a:pPr marL="342900" indent="-342900" algn="just" hangingPunct="0">
              <a:spcBef>
                <a:spcPts val="1200"/>
              </a:spcBef>
              <a:buFont typeface="Wingdings" pitchFamily="2" charset="2"/>
              <a:buChar char="§"/>
            </a:pPr>
            <a:r>
              <a:rPr lang="en-US" sz="2000" dirty="0">
                <a:solidFill>
                  <a:srgbClr val="132B54"/>
                </a:solidFill>
                <a:latin typeface="Lato"/>
                <a:cs typeface="Lato"/>
              </a:rPr>
              <a:t>Atheists found new argument that the universe emerged form the </a:t>
            </a:r>
            <a:r>
              <a:rPr lang="en-US" sz="2000" dirty="0">
                <a:solidFill>
                  <a:srgbClr val="FF0000"/>
                </a:solidFill>
                <a:latin typeface="Lato"/>
                <a:cs typeface="Lato"/>
              </a:rPr>
              <a:t>“Bing Bang”, </a:t>
            </a:r>
            <a:r>
              <a:rPr lang="en-US" sz="2000" dirty="0">
                <a:solidFill>
                  <a:srgbClr val="132B54"/>
                </a:solidFill>
                <a:latin typeface="Lato"/>
                <a:cs typeface="Lato"/>
              </a:rPr>
              <a:t>but now is facing the challenge by the </a:t>
            </a:r>
            <a:r>
              <a:rPr lang="en-US" sz="2000" dirty="0">
                <a:solidFill>
                  <a:srgbClr val="FF0000"/>
                </a:solidFill>
                <a:latin typeface="Lato"/>
                <a:cs typeface="Lato"/>
              </a:rPr>
              <a:t>“Fine-Tuning” </a:t>
            </a:r>
            <a:r>
              <a:rPr lang="en-US" sz="2000" dirty="0">
                <a:solidFill>
                  <a:srgbClr val="132B54"/>
                </a:solidFill>
                <a:latin typeface="Lato"/>
                <a:cs typeface="Lato"/>
              </a:rPr>
              <a:t>theory that the universe displays a fascinating order where features and laws of nature have been specially designed and fine-tuned  to support life on earth, that could not have come randomly by chance</a:t>
            </a:r>
          </a:p>
          <a:p>
            <a:pPr marL="342900" indent="-342900" algn="just" hangingPunct="0">
              <a:spcBef>
                <a:spcPts val="1200"/>
              </a:spcBef>
              <a:buFont typeface="Wingdings" pitchFamily="2" charset="2"/>
              <a:buChar char="§"/>
            </a:pPr>
            <a:r>
              <a:rPr lang="en-US" sz="2000" dirty="0">
                <a:solidFill>
                  <a:srgbClr val="132B54"/>
                </a:solidFill>
                <a:latin typeface="Lato"/>
                <a:cs typeface="Lato"/>
              </a:rPr>
              <a:t>For example, life on earth can occur only if certain fundamental universal physical constants lie within a very narrow range of values; If any of the several of these fundamental universal constants were only slightly different, the earth would be unlikely to support life</a:t>
            </a:r>
          </a:p>
          <a:p>
            <a:pPr marL="342900" indent="-342900" algn="just" hangingPunct="0">
              <a:spcBef>
                <a:spcPts val="1200"/>
              </a:spcBef>
              <a:buFont typeface="Wingdings" pitchFamily="2" charset="2"/>
              <a:buChar char="§"/>
            </a:pPr>
            <a:r>
              <a:rPr lang="en-US" sz="2000" dirty="0">
                <a:solidFill>
                  <a:srgbClr val="132B54"/>
                </a:solidFill>
                <a:latin typeface="Lato"/>
                <a:cs typeface="Lato"/>
              </a:rPr>
              <a:t>It cannot be imagined or expected that this fine-tuning occurred by itself randomly by chance without a designer</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pic>
        <p:nvPicPr>
          <p:cNvPr id="6" name="Picture 5" descr="A picture containing table, indoor, sitting, small&#10;&#10;Description automatically generated">
            <a:extLst>
              <a:ext uri="{FF2B5EF4-FFF2-40B4-BE49-F238E27FC236}">
                <a16:creationId xmlns:a16="http://schemas.microsoft.com/office/drawing/2014/main" id="{E4D3F1CA-1750-DD4D-8F05-6910854B07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3050" y="715392"/>
            <a:ext cx="4039421" cy="2394460"/>
          </a:xfrm>
          <a:prstGeom prst="rect">
            <a:avLst/>
          </a:prstGeom>
        </p:spPr>
      </p:pic>
      <p:sp>
        <p:nvSpPr>
          <p:cNvPr id="4" name="Rectangle 3">
            <a:extLst>
              <a:ext uri="{FF2B5EF4-FFF2-40B4-BE49-F238E27FC236}">
                <a16:creationId xmlns:a16="http://schemas.microsoft.com/office/drawing/2014/main" id="{36502A2C-5C9F-8743-8FAC-FB0C01024BB0}"/>
              </a:ext>
            </a:extLst>
          </p:cNvPr>
          <p:cNvSpPr/>
          <p:nvPr/>
        </p:nvSpPr>
        <p:spPr>
          <a:xfrm>
            <a:off x="8099299" y="3268610"/>
            <a:ext cx="4126922" cy="3370153"/>
          </a:xfrm>
          <a:prstGeom prst="rect">
            <a:avLst/>
          </a:prstGeom>
        </p:spPr>
        <p:txBody>
          <a:bodyPr wrap="square">
            <a:spAutoFit/>
          </a:bodyPr>
          <a:lstStyle/>
          <a:p>
            <a:pPr algn="just" hangingPunct="0">
              <a:lnSpc>
                <a:spcPct val="100000"/>
              </a:lnSpc>
              <a:spcBef>
                <a:spcPts val="900"/>
              </a:spcBef>
              <a:buClr>
                <a:schemeClr val="accent4"/>
              </a:buClr>
            </a:pPr>
            <a:r>
              <a:rPr lang="en-US" dirty="0">
                <a:solidFill>
                  <a:schemeClr val="bg2"/>
                </a:solidFill>
                <a:latin typeface="Lato"/>
                <a:cs typeface="Lato"/>
              </a:rPr>
              <a:t>The idea of multiverse, if the number of universes was large, the likelihood of having the universe that permits life would be reasonable</a:t>
            </a:r>
          </a:p>
          <a:p>
            <a:pPr algn="just" hangingPunct="0">
              <a:lnSpc>
                <a:spcPct val="100000"/>
              </a:lnSpc>
              <a:spcBef>
                <a:spcPts val="900"/>
              </a:spcBef>
              <a:buClr>
                <a:schemeClr val="accent4"/>
              </a:buClr>
            </a:pPr>
            <a:r>
              <a:rPr lang="en-US" dirty="0">
                <a:solidFill>
                  <a:schemeClr val="bg2"/>
                </a:solidFill>
                <a:latin typeface="Lato"/>
                <a:cs typeface="Lato"/>
              </a:rPr>
              <a:t>Multiverse has not been proven and beyond the reach of observation</a:t>
            </a:r>
          </a:p>
          <a:p>
            <a:pPr algn="just" hangingPunct="0">
              <a:lnSpc>
                <a:spcPct val="100000"/>
              </a:lnSpc>
              <a:spcBef>
                <a:spcPts val="900"/>
              </a:spcBef>
              <a:buClr>
                <a:schemeClr val="accent4"/>
              </a:buClr>
            </a:pPr>
            <a:r>
              <a:rPr lang="en-US" dirty="0">
                <a:solidFill>
                  <a:schemeClr val="bg2"/>
                </a:solidFill>
                <a:latin typeface="Lato"/>
                <a:cs typeface="Lato"/>
              </a:rPr>
              <a:t>Many scholars think it is crazy to postulate a trillion causally-connected universes in order to explain the features of the one universe we know; </a:t>
            </a:r>
            <a:r>
              <a:rPr lang="en-US" dirty="0">
                <a:solidFill>
                  <a:schemeClr val="accent4"/>
                </a:solidFill>
                <a:latin typeface="Lato"/>
                <a:cs typeface="Lato"/>
              </a:rPr>
              <a:t>Just believe in God and will do the job!</a:t>
            </a:r>
          </a:p>
        </p:txBody>
      </p:sp>
      <p:sp>
        <p:nvSpPr>
          <p:cNvPr id="5" name="Rectangle 4">
            <a:extLst>
              <a:ext uri="{FF2B5EF4-FFF2-40B4-BE49-F238E27FC236}">
                <a16:creationId xmlns:a16="http://schemas.microsoft.com/office/drawing/2014/main" id="{59B0AFB1-7BF5-0846-82C5-F759EEDBA9B4}"/>
              </a:ext>
            </a:extLst>
          </p:cNvPr>
          <p:cNvSpPr/>
          <p:nvPr/>
        </p:nvSpPr>
        <p:spPr>
          <a:xfrm>
            <a:off x="12647666" y="6945868"/>
            <a:ext cx="418704" cy="369332"/>
          </a:xfrm>
          <a:prstGeom prst="rect">
            <a:avLst/>
          </a:prstGeom>
        </p:spPr>
        <p:txBody>
          <a:bodyPr wrap="none">
            <a:spAutoFit/>
          </a:bodyPr>
          <a:lstStyle/>
          <a:p>
            <a:r>
              <a:rPr lang="en-OM" dirty="0">
                <a:solidFill>
                  <a:schemeClr val="bg2"/>
                </a:solidFill>
              </a:rPr>
              <a:t>27</a:t>
            </a:r>
          </a:p>
        </p:txBody>
      </p:sp>
    </p:spTree>
    <p:extLst>
      <p:ext uri="{BB962C8B-B14F-4D97-AF65-F5344CB8AC3E}">
        <p14:creationId xmlns:p14="http://schemas.microsoft.com/office/powerpoint/2010/main" val="117798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0" y="-76078"/>
            <a:ext cx="13011150" cy="7461250"/>
          </a:xfrm>
          <a:prstGeom prst="rect">
            <a:avLst/>
          </a:prstGeom>
        </p:spPr>
      </p:pic>
      <p:pic>
        <p:nvPicPr>
          <p:cNvPr id="3" name="Shape-1"/>
          <p:cNvPicPr/>
          <p:nvPr/>
        </p:nvPicPr>
        <p:blipFill rotWithShape="1">
          <a:blip r:embed="rId4"/>
          <a:stretch>
            <a:fillRect/>
          </a:stretch>
        </p:blipFill>
        <p:spPr>
          <a:xfrm>
            <a:off x="3926196" y="514350"/>
            <a:ext cx="4609274" cy="6283171"/>
          </a:xfrm>
          <a:prstGeom prst="rect">
            <a:avLst/>
          </a:prstGeom>
        </p:spPr>
      </p:pic>
      <p:sp>
        <p:nvSpPr>
          <p:cNvPr id="5" name="TextBox 4">
            <a:extLst>
              <a:ext uri="{FF2B5EF4-FFF2-40B4-BE49-F238E27FC236}">
                <a16:creationId xmlns:a16="http://schemas.microsoft.com/office/drawing/2014/main" id="{FD6B76F2-6F8D-634F-869F-531A51CDD2B3}"/>
              </a:ext>
            </a:extLst>
          </p:cNvPr>
          <p:cNvSpPr txBox="1"/>
          <p:nvPr/>
        </p:nvSpPr>
        <p:spPr>
          <a:xfrm>
            <a:off x="4304061" y="3239048"/>
            <a:ext cx="3853543" cy="830997"/>
          </a:xfrm>
          <a:prstGeom prst="rect">
            <a:avLst/>
          </a:prstGeom>
          <a:noFill/>
        </p:spPr>
        <p:txBody>
          <a:bodyPr wrap="square" rtlCol="0">
            <a:spAutoFit/>
          </a:bodyPr>
          <a:lstStyle/>
          <a:p>
            <a:pPr algn="ctr"/>
            <a:r>
              <a:rPr lang="en-OM" sz="4800">
                <a:solidFill>
                  <a:schemeClr val="bg2"/>
                </a:solidFill>
                <a:latin typeface="Century Gothic" panose="020B0502020202020204" pitchFamily="34" charset="0"/>
              </a:rPr>
              <a:t>Thank You</a:t>
            </a:r>
          </a:p>
        </p:txBody>
      </p:sp>
    </p:spTree>
    <p:extLst>
      <p:ext uri="{BB962C8B-B14F-4D97-AF65-F5344CB8AC3E}">
        <p14:creationId xmlns:p14="http://schemas.microsoft.com/office/powerpoint/2010/main" val="849830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0" y="-56953"/>
            <a:ext cx="13011150" cy="7461250"/>
          </a:xfrm>
          <a:prstGeom prst="rect">
            <a:avLst/>
          </a:prstGeom>
        </p:spPr>
      </p:pic>
      <p:sp>
        <p:nvSpPr>
          <p:cNvPr id="6" name="title copy">
            <a:extLst>
              <a:ext uri="{FF2B5EF4-FFF2-40B4-BE49-F238E27FC236}">
                <a16:creationId xmlns:a16="http://schemas.microsoft.com/office/drawing/2014/main" id="{DE4AFDB9-9277-DC48-B3EC-70C981112FC2}"/>
              </a:ext>
            </a:extLst>
          </p:cNvPr>
          <p:cNvSpPr/>
          <p:nvPr/>
        </p:nvSpPr>
        <p:spPr>
          <a:xfrm>
            <a:off x="0" y="100106"/>
            <a:ext cx="12883559" cy="639604"/>
          </a:xfrm>
          <a:prstGeom prst="rect">
            <a:avLst/>
          </a:prstGeom>
        </p:spPr>
        <p:txBody>
          <a:bodyPr spcFirstLastPara="1" lIns="95250" tIns="128588" rIns="95250" bIns="0" anchor="t"/>
          <a:lstStyle/>
          <a:p>
            <a:pPr algn="ctr" hangingPunct="0">
              <a:lnSpc>
                <a:spcPct val="91667"/>
              </a:lnSpc>
              <a:spcBef>
                <a:spcPct val="3333"/>
              </a:spcBef>
            </a:pPr>
            <a:r>
              <a:rPr lang="en-US" sz="2800" dirty="0">
                <a:solidFill>
                  <a:srgbClr val="207D8F"/>
                </a:solidFill>
                <a:latin typeface="Panefresco"/>
                <a:ea typeface="+mn-ea"/>
                <a:cs typeface="Panefresco"/>
              </a:rPr>
              <a:t>Global Religious Landscape</a:t>
            </a:r>
            <a:endParaRPr sz="2800" dirty="0">
              <a:solidFill>
                <a:srgbClr val="207D8F"/>
              </a:solidFill>
              <a:latin typeface="Panefresco"/>
              <a:ea typeface="+mn-ea"/>
              <a:cs typeface="Panefresco"/>
            </a:endParaRPr>
          </a:p>
        </p:txBody>
      </p:sp>
      <p:pic>
        <p:nvPicPr>
          <p:cNvPr id="5" name="Picture 4" descr="A screenshot of a cell phone&#10;&#10;Description automatically generated">
            <a:extLst>
              <a:ext uri="{FF2B5EF4-FFF2-40B4-BE49-F238E27FC236}">
                <a16:creationId xmlns:a16="http://schemas.microsoft.com/office/drawing/2014/main" id="{0D42957E-ACD2-0A48-B32D-46331F494E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 r="51602" b="7065"/>
          <a:stretch/>
        </p:blipFill>
        <p:spPr>
          <a:xfrm>
            <a:off x="0" y="3808925"/>
            <a:ext cx="4092794" cy="3576247"/>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BA24992F-8661-8748-9AE9-6A088E89EAB7}"/>
              </a:ext>
            </a:extLst>
          </p:cNvPr>
          <p:cNvPicPr>
            <a:picLocks noChangeAspect="1"/>
          </p:cNvPicPr>
          <p:nvPr/>
        </p:nvPicPr>
        <p:blipFill rotWithShape="1">
          <a:blip r:embed="rId4">
            <a:extLst>
              <a:ext uri="{28A0092B-C50C-407E-A947-70E740481C1C}">
                <a14:useLocalDpi xmlns:a14="http://schemas.microsoft.com/office/drawing/2010/main" val="0"/>
              </a:ext>
            </a:extLst>
          </a:blip>
          <a:srcRect l="51732" r="1634" b="23990"/>
          <a:stretch/>
        </p:blipFill>
        <p:spPr>
          <a:xfrm>
            <a:off x="0" y="915894"/>
            <a:ext cx="4092794" cy="2925178"/>
          </a:xfrm>
          <a:prstGeom prst="rect">
            <a:avLst/>
          </a:prstGeom>
        </p:spPr>
      </p:pic>
      <p:pic>
        <p:nvPicPr>
          <p:cNvPr id="9" name="Picture 8">
            <a:extLst>
              <a:ext uri="{FF2B5EF4-FFF2-40B4-BE49-F238E27FC236}">
                <a16:creationId xmlns:a16="http://schemas.microsoft.com/office/drawing/2014/main" id="{8F1A7988-8ECA-A349-9C1F-4D5C476B1A8C}"/>
              </a:ext>
            </a:extLst>
          </p:cNvPr>
          <p:cNvPicPr>
            <a:picLocks noChangeAspect="1"/>
          </p:cNvPicPr>
          <p:nvPr/>
        </p:nvPicPr>
        <p:blipFill rotWithShape="1">
          <a:blip r:embed="rId5"/>
          <a:srcRect t="8387" b="2738"/>
          <a:stretch/>
        </p:blipFill>
        <p:spPr>
          <a:xfrm>
            <a:off x="4199213" y="915894"/>
            <a:ext cx="4719145" cy="6501425"/>
          </a:xfrm>
          <a:prstGeom prst="rect">
            <a:avLst/>
          </a:prstGeom>
        </p:spPr>
      </p:pic>
      <p:sp>
        <p:nvSpPr>
          <p:cNvPr id="10" name="Rectangle 9">
            <a:extLst>
              <a:ext uri="{FF2B5EF4-FFF2-40B4-BE49-F238E27FC236}">
                <a16:creationId xmlns:a16="http://schemas.microsoft.com/office/drawing/2014/main" id="{6F895B67-30DD-AA46-B6B4-24AC9442A26C}"/>
              </a:ext>
            </a:extLst>
          </p:cNvPr>
          <p:cNvSpPr/>
          <p:nvPr/>
        </p:nvSpPr>
        <p:spPr>
          <a:xfrm>
            <a:off x="9017972" y="1012310"/>
            <a:ext cx="3865587" cy="6278642"/>
          </a:xfrm>
          <a:prstGeom prst="rect">
            <a:avLst/>
          </a:prstGeom>
          <a:ln w="12700">
            <a:solidFill>
              <a:schemeClr val="bg2"/>
            </a:solidFill>
          </a:ln>
        </p:spPr>
        <p:txBody>
          <a:bodyPr wrap="square">
            <a:spAutoFit/>
          </a:bodyPr>
          <a:lstStyle/>
          <a:p>
            <a:pPr algn="just" hangingPunct="0">
              <a:spcBef>
                <a:spcPts val="1800"/>
              </a:spcBef>
            </a:pPr>
            <a:r>
              <a:rPr lang="en-US" dirty="0">
                <a:solidFill>
                  <a:srgbClr val="FFFFFF"/>
                </a:solidFill>
                <a:latin typeface="Century Gothic" panose="020B0502020202020204" pitchFamily="34" charset="0"/>
                <a:cs typeface="Dosis"/>
              </a:rPr>
              <a:t>The religious profile of the world is rapidly changing, driven primarily by differences in fertility rates, youths, and conversions</a:t>
            </a:r>
          </a:p>
          <a:p>
            <a:pPr algn="just" hangingPunct="0">
              <a:spcBef>
                <a:spcPts val="1800"/>
              </a:spcBef>
            </a:pPr>
            <a:r>
              <a:rPr lang="en-US" dirty="0">
                <a:solidFill>
                  <a:srgbClr val="FFFFFF"/>
                </a:solidFill>
                <a:latin typeface="Century Gothic" panose="020B0502020202020204" pitchFamily="34" charset="0"/>
                <a:cs typeface="Dosis"/>
              </a:rPr>
              <a:t>Islam will grow faster than any other major religion, and if current trends continue, by 2050 the number of Muslims will nearly equal or outgrow the number of Christians around the world</a:t>
            </a:r>
          </a:p>
          <a:p>
            <a:pPr algn="just" hangingPunct="0">
              <a:spcBef>
                <a:spcPts val="1800"/>
              </a:spcBef>
            </a:pPr>
            <a:r>
              <a:rPr lang="en-US" dirty="0">
                <a:solidFill>
                  <a:srgbClr val="FFFFFF"/>
                </a:solidFill>
                <a:latin typeface="Century Gothic" panose="020B0502020202020204" pitchFamily="34" charset="0"/>
                <a:cs typeface="Dosis"/>
              </a:rPr>
              <a:t>Atheists and people who do not affiliate with any religion – though increasing in such countries as the US and France, but will make up a declining share of the world’s total population</a:t>
            </a:r>
          </a:p>
          <a:p>
            <a:pPr algn="just" hangingPunct="0">
              <a:spcBef>
                <a:spcPts val="1800"/>
              </a:spcBef>
            </a:pPr>
            <a:r>
              <a:rPr lang="en-US" dirty="0">
                <a:solidFill>
                  <a:srgbClr val="FFFFFF"/>
                </a:solidFill>
                <a:latin typeface="Century Gothic" panose="020B0502020202020204" pitchFamily="34" charset="0"/>
                <a:cs typeface="Dosis"/>
              </a:rPr>
              <a:t>Buddhism, Judaism and Hinduism will remain the same or increase marginally</a:t>
            </a:r>
          </a:p>
        </p:txBody>
      </p:sp>
    </p:spTree>
    <p:extLst>
      <p:ext uri="{BB962C8B-B14F-4D97-AF65-F5344CB8AC3E}">
        <p14:creationId xmlns:p14="http://schemas.microsoft.com/office/powerpoint/2010/main" val="35848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rcRect l="363" t="15611" r="363" b="546"/>
          <a:stretch>
            <a:fillRect/>
          </a:stretch>
        </a:blipFill>
        <a:effectLst/>
      </p:bgPr>
    </p:bg>
    <p:spTree>
      <p:nvGrpSpPr>
        <p:cNvPr id="1" name="slide 3"/>
        <p:cNvGrpSpPr/>
        <p:nvPr/>
      </p:nvGrpSpPr>
      <p:grpSpPr>
        <a:xfrm>
          <a:off x="0" y="0"/>
          <a:ext cx="0" cy="0"/>
          <a:chOff x="0" y="0"/>
          <a:chExt cx="0" cy="0"/>
        </a:xfrm>
      </p:grpSpPr>
      <p:sp>
        <p:nvSpPr>
          <p:cNvPr id="2" name="title copy"/>
          <p:cNvSpPr/>
          <p:nvPr/>
        </p:nvSpPr>
        <p:spPr>
          <a:xfrm>
            <a:off x="1042224" y="1299177"/>
            <a:ext cx="4244827" cy="752475"/>
          </a:xfrm>
          <a:prstGeom prst="rect">
            <a:avLst/>
          </a:prstGeom>
        </p:spPr>
        <p:txBody>
          <a:bodyPr spcFirstLastPara="1" lIns="0" tIns="0" rIns="0" bIns="0" anchor="t"/>
          <a:lstStyle/>
          <a:p>
            <a:pPr algn="l" hangingPunct="0">
              <a:lnSpc>
                <a:spcPct val="125000"/>
              </a:lnSpc>
            </a:pPr>
            <a:r>
              <a:rPr lang="en-US" sz="2550">
                <a:solidFill>
                  <a:srgbClr val="132B54"/>
                </a:solidFill>
                <a:latin typeface="Lato"/>
                <a:ea typeface="+mn-ea"/>
                <a:cs typeface="Lato"/>
              </a:rPr>
              <a:t>Finding God Through Reason:</a:t>
            </a:r>
          </a:p>
          <a:p>
            <a:pPr algn="l" hangingPunct="0">
              <a:lnSpc>
                <a:spcPct val="125000"/>
              </a:lnSpc>
            </a:pPr>
            <a:r>
              <a:rPr lang="en-US" sz="2000">
                <a:solidFill>
                  <a:srgbClr val="132B54"/>
                </a:solidFill>
                <a:latin typeface="Lato"/>
                <a:cs typeface="Lato"/>
              </a:rPr>
              <a:t>Countering New Atheists’ Narratives</a:t>
            </a:r>
            <a:endParaRPr sz="2000">
              <a:solidFill>
                <a:srgbClr val="132B54"/>
              </a:solidFill>
              <a:latin typeface="Lato"/>
              <a:ea typeface="+mn-ea"/>
              <a:cs typeface="Lato"/>
            </a:endParaRPr>
          </a:p>
        </p:txBody>
      </p:sp>
      <p:pic>
        <p:nvPicPr>
          <p:cNvPr id="3" name="arrow"/>
          <p:cNvPicPr/>
          <p:nvPr/>
        </p:nvPicPr>
        <p:blipFill rotWithShape="1">
          <a:blip r:embed="rId4"/>
          <a:stretch>
            <a:fillRect/>
          </a:stretch>
        </p:blipFill>
        <p:spPr>
          <a:xfrm>
            <a:off x="2104587" y="3429000"/>
            <a:ext cx="942975" cy="723900"/>
          </a:xfrm>
          <a:prstGeom prst="rect">
            <a:avLst/>
          </a:prstGeom>
        </p:spPr>
      </p:pic>
      <p:sp>
        <p:nvSpPr>
          <p:cNvPr id="4" name="title copy"/>
          <p:cNvSpPr/>
          <p:nvPr/>
        </p:nvSpPr>
        <p:spPr>
          <a:xfrm>
            <a:off x="3075253"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Lato"/>
                <a:ea typeface="+mn-ea"/>
                <a:cs typeface="Lato"/>
              </a:rPr>
              <a:t>2</a:t>
            </a:r>
          </a:p>
        </p:txBody>
      </p:sp>
      <p:sp>
        <p:nvSpPr>
          <p:cNvPr id="5" name="title copy"/>
          <p:cNvSpPr/>
          <p:nvPr/>
        </p:nvSpPr>
        <p:spPr>
          <a:xfrm>
            <a:off x="5791865"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Trebuchet MS"/>
                <a:ea typeface="+mn-ea"/>
                <a:cs typeface="Trebuchet MS"/>
              </a:rPr>
              <a:t>3</a:t>
            </a:r>
          </a:p>
        </p:txBody>
      </p:sp>
      <p:sp>
        <p:nvSpPr>
          <p:cNvPr id="6" name="title copy"/>
          <p:cNvSpPr/>
          <p:nvPr/>
        </p:nvSpPr>
        <p:spPr>
          <a:xfrm>
            <a:off x="393195"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Lato"/>
                <a:ea typeface="+mn-ea"/>
                <a:cs typeface="Lato"/>
              </a:rPr>
              <a:t>1</a:t>
            </a:r>
          </a:p>
        </p:txBody>
      </p:sp>
      <p:pic>
        <p:nvPicPr>
          <p:cNvPr id="7" name="arrow"/>
          <p:cNvPicPr/>
          <p:nvPr/>
        </p:nvPicPr>
        <p:blipFill rotWithShape="1">
          <a:blip r:embed="rId4"/>
          <a:stretch>
            <a:fillRect/>
          </a:stretch>
        </p:blipFill>
        <p:spPr>
          <a:xfrm>
            <a:off x="4763761" y="3426209"/>
            <a:ext cx="942975" cy="723900"/>
          </a:xfrm>
          <a:prstGeom prst="rect">
            <a:avLst/>
          </a:prstGeom>
        </p:spPr>
      </p:pic>
      <p:pic>
        <p:nvPicPr>
          <p:cNvPr id="8" name="circle"/>
          <p:cNvPicPr/>
          <p:nvPr/>
        </p:nvPicPr>
        <p:blipFill rotWithShape="1">
          <a:blip r:embed="rId5">
            <a:duotone>
              <a:schemeClr val="accent6">
                <a:shade val="45000"/>
                <a:satMod val="135000"/>
              </a:schemeClr>
              <a:prstClr val="white"/>
            </a:duotone>
          </a:blip>
          <a:stretch>
            <a:fillRect/>
          </a:stretch>
        </p:blipFill>
        <p:spPr>
          <a:xfrm>
            <a:off x="593220" y="3152775"/>
            <a:ext cx="1238250" cy="1238250"/>
          </a:xfrm>
          <a:prstGeom prst="rect">
            <a:avLst/>
          </a:prstGeom>
        </p:spPr>
      </p:pic>
      <p:pic>
        <p:nvPicPr>
          <p:cNvPr id="9" name="circle"/>
          <p:cNvPicPr/>
          <p:nvPr/>
        </p:nvPicPr>
        <p:blipFill rotWithShape="1">
          <a:blip r:embed="rId5">
            <a:duotone>
              <a:prstClr val="black"/>
              <a:schemeClr val="accent6">
                <a:tint val="45000"/>
                <a:satMod val="400000"/>
              </a:schemeClr>
            </a:duotone>
          </a:blip>
          <a:stretch>
            <a:fillRect/>
          </a:stretch>
        </p:blipFill>
        <p:spPr>
          <a:xfrm>
            <a:off x="3281104" y="3163568"/>
            <a:ext cx="1238250" cy="1238250"/>
          </a:xfrm>
          <a:prstGeom prst="rect">
            <a:avLst/>
          </a:prstGeom>
        </p:spPr>
      </p:pic>
      <p:pic>
        <p:nvPicPr>
          <p:cNvPr id="10" name="circle"/>
          <p:cNvPicPr/>
          <p:nvPr/>
        </p:nvPicPr>
        <p:blipFill rotWithShape="1">
          <a:blip r:embed="rId5">
            <a:duotone>
              <a:schemeClr val="accent6">
                <a:shade val="45000"/>
                <a:satMod val="135000"/>
              </a:schemeClr>
              <a:prstClr val="white"/>
            </a:duotone>
          </a:blip>
          <a:stretch>
            <a:fillRect/>
          </a:stretch>
        </p:blipFill>
        <p:spPr>
          <a:xfrm>
            <a:off x="5960714" y="3151703"/>
            <a:ext cx="1238250" cy="1238250"/>
          </a:xfrm>
          <a:prstGeom prst="rect">
            <a:avLst/>
          </a:prstGeom>
        </p:spPr>
      </p:pic>
      <p:sp>
        <p:nvSpPr>
          <p:cNvPr id="14" name="title copy"/>
          <p:cNvSpPr/>
          <p:nvPr/>
        </p:nvSpPr>
        <p:spPr>
          <a:xfrm>
            <a:off x="259057" y="4692982"/>
            <a:ext cx="2483289" cy="421625"/>
          </a:xfrm>
          <a:prstGeom prst="rect">
            <a:avLst/>
          </a:prstGeom>
        </p:spPr>
        <p:txBody>
          <a:bodyPr spcFirstLastPara="1" lIns="0" tIns="0" rIns="0" bIns="0" anchor="t"/>
          <a:lstStyle/>
          <a:p>
            <a:pPr hangingPunct="0">
              <a:lnSpc>
                <a:spcPct val="125000"/>
              </a:lnSpc>
            </a:pPr>
            <a:r>
              <a:rPr lang="en-US" sz="1800" i="1">
                <a:solidFill>
                  <a:srgbClr val="132B54"/>
                </a:solidFill>
                <a:latin typeface="Lato"/>
                <a:ea typeface="+mn-ea"/>
                <a:cs typeface="Lato"/>
              </a:rPr>
              <a:t>The Foundational Belief</a:t>
            </a:r>
            <a:endParaRPr sz="1800" i="1">
              <a:solidFill>
                <a:srgbClr val="132B54"/>
              </a:solidFill>
              <a:latin typeface="Lato"/>
              <a:ea typeface="+mn-ea"/>
              <a:cs typeface="Lato"/>
            </a:endParaRPr>
          </a:p>
        </p:txBody>
      </p:sp>
      <p:sp>
        <p:nvSpPr>
          <p:cNvPr id="15" name="title copy"/>
          <p:cNvSpPr/>
          <p:nvPr/>
        </p:nvSpPr>
        <p:spPr>
          <a:xfrm>
            <a:off x="1042224" y="472619"/>
            <a:ext cx="5524500" cy="752475"/>
          </a:xfrm>
          <a:prstGeom prst="rect">
            <a:avLst/>
          </a:prstGeom>
        </p:spPr>
        <p:txBody>
          <a:bodyPr spcFirstLastPara="1" lIns="0" tIns="0" rIns="0" bIns="0" anchor="t"/>
          <a:lstStyle/>
          <a:p>
            <a:pPr algn="l" hangingPunct="0">
              <a:lnSpc>
                <a:spcPct val="91667"/>
              </a:lnSpc>
              <a:spcBef>
                <a:spcPct val="3333"/>
              </a:spcBef>
            </a:pPr>
            <a:r>
              <a:rPr lang="en-US" sz="5400">
                <a:solidFill>
                  <a:srgbClr val="132B54"/>
                </a:solidFill>
                <a:latin typeface="Panefresco"/>
                <a:ea typeface="+mn-ea"/>
                <a:cs typeface="Panefresco"/>
              </a:rPr>
              <a:t>AGENDA</a:t>
            </a:r>
          </a:p>
        </p:txBody>
      </p:sp>
      <p:sp>
        <p:nvSpPr>
          <p:cNvPr id="16" name="title copy"/>
          <p:cNvSpPr/>
          <p:nvPr/>
        </p:nvSpPr>
        <p:spPr>
          <a:xfrm>
            <a:off x="8504488" y="2438400"/>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Trebuchet MS"/>
                <a:ea typeface="+mn-ea"/>
                <a:cs typeface="Trebuchet MS"/>
              </a:rPr>
              <a:t>4</a:t>
            </a:r>
          </a:p>
        </p:txBody>
      </p:sp>
      <p:pic>
        <p:nvPicPr>
          <p:cNvPr id="17" name="arrow"/>
          <p:cNvPicPr/>
          <p:nvPr/>
        </p:nvPicPr>
        <p:blipFill rotWithShape="1">
          <a:blip r:embed="rId4"/>
          <a:stretch>
            <a:fillRect/>
          </a:stretch>
        </p:blipFill>
        <p:spPr>
          <a:xfrm>
            <a:off x="7495847" y="3432023"/>
            <a:ext cx="942975" cy="723900"/>
          </a:xfrm>
          <a:prstGeom prst="rect">
            <a:avLst/>
          </a:prstGeom>
        </p:spPr>
      </p:pic>
      <p:pic>
        <p:nvPicPr>
          <p:cNvPr id="18" name="circle"/>
          <p:cNvPicPr/>
          <p:nvPr/>
        </p:nvPicPr>
        <p:blipFill rotWithShape="1">
          <a:blip r:embed="rId5">
            <a:duotone>
              <a:schemeClr val="accent6">
                <a:shade val="45000"/>
                <a:satMod val="135000"/>
              </a:schemeClr>
              <a:prstClr val="white"/>
            </a:duotone>
          </a:blip>
          <a:stretch>
            <a:fillRect/>
          </a:stretch>
        </p:blipFill>
        <p:spPr>
          <a:xfrm>
            <a:off x="8703435" y="3157517"/>
            <a:ext cx="1238250" cy="1238250"/>
          </a:xfrm>
          <a:prstGeom prst="rect">
            <a:avLst/>
          </a:prstGeom>
        </p:spPr>
      </p:pic>
      <p:sp>
        <p:nvSpPr>
          <p:cNvPr id="20" name="title copy"/>
          <p:cNvSpPr/>
          <p:nvPr/>
        </p:nvSpPr>
        <p:spPr>
          <a:xfrm>
            <a:off x="2803762" y="4688773"/>
            <a:ext cx="2483289" cy="425834"/>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Islamic Concept of Fitrah</a:t>
            </a:r>
            <a:endParaRPr sz="1800" i="1">
              <a:solidFill>
                <a:srgbClr val="132B54"/>
              </a:solidFill>
              <a:latin typeface="Lato"/>
              <a:ea typeface="+mn-ea"/>
              <a:cs typeface="Lato"/>
            </a:endParaRPr>
          </a:p>
        </p:txBody>
      </p:sp>
      <p:sp>
        <p:nvSpPr>
          <p:cNvPr id="21" name="title copy"/>
          <p:cNvSpPr/>
          <p:nvPr/>
        </p:nvSpPr>
        <p:spPr>
          <a:xfrm>
            <a:off x="5509263" y="4710002"/>
            <a:ext cx="2100658" cy="485775"/>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The Existence of God</a:t>
            </a:r>
            <a:endParaRPr sz="1800" i="1">
              <a:solidFill>
                <a:srgbClr val="132B54"/>
              </a:solidFill>
              <a:latin typeface="Lato"/>
              <a:ea typeface="+mn-ea"/>
              <a:cs typeface="Lato"/>
            </a:endParaRPr>
          </a:p>
        </p:txBody>
      </p:sp>
      <p:sp>
        <p:nvSpPr>
          <p:cNvPr id="22" name="title copy"/>
          <p:cNvSpPr/>
          <p:nvPr/>
        </p:nvSpPr>
        <p:spPr>
          <a:xfrm>
            <a:off x="8219100" y="4695825"/>
            <a:ext cx="1988288" cy="425834"/>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The Oneness of God</a:t>
            </a:r>
            <a:endParaRPr sz="1800" i="1">
              <a:solidFill>
                <a:srgbClr val="132B54"/>
              </a:solidFill>
              <a:latin typeface="Lato"/>
              <a:ea typeface="+mn-ea"/>
              <a:cs typeface="Lato"/>
            </a:endParaRPr>
          </a:p>
        </p:txBody>
      </p:sp>
      <p:sp>
        <p:nvSpPr>
          <p:cNvPr id="23" name="title copy"/>
          <p:cNvSpPr/>
          <p:nvPr/>
        </p:nvSpPr>
        <p:spPr>
          <a:xfrm>
            <a:off x="5729836" y="6542781"/>
            <a:ext cx="1988289" cy="400050"/>
          </a:xfrm>
          <a:prstGeom prst="rect">
            <a:avLst/>
          </a:prstGeom>
        </p:spPr>
        <p:txBody>
          <a:bodyPr spcFirstLastPara="1" lIns="95250" tIns="128588" rIns="95250" bIns="0" anchor="t"/>
          <a:lstStyle/>
          <a:p>
            <a:pPr algn="l" hangingPunct="0">
              <a:lnSpc>
                <a:spcPct val="116667"/>
              </a:lnSpc>
            </a:pPr>
            <a:r>
              <a:rPr sz="1600" b="1" spc="150" err="1">
                <a:solidFill>
                  <a:srgbClr val="FFFFFB"/>
                </a:solidFill>
                <a:latin typeface="Lato Light"/>
                <a:ea typeface="+mn-ea"/>
                <a:cs typeface="Lato Light"/>
              </a:rPr>
              <a:t>www.</a:t>
            </a:r>
            <a:r>
              <a:rPr lang="en-US" sz="1600" b="1" spc="150" err="1">
                <a:solidFill>
                  <a:srgbClr val="FFFFFB"/>
                </a:solidFill>
                <a:latin typeface="Lato Light"/>
                <a:ea typeface="+mn-ea"/>
                <a:cs typeface="Lato Light"/>
              </a:rPr>
              <a:t>iicoman.om</a:t>
            </a:r>
            <a:endParaRPr sz="1600" b="1" spc="150">
              <a:solidFill>
                <a:srgbClr val="FFFFFB"/>
              </a:solidFill>
              <a:latin typeface="Lato Light"/>
              <a:ea typeface="+mn-ea"/>
              <a:cs typeface="Lato Light"/>
            </a:endParaRPr>
          </a:p>
        </p:txBody>
      </p:sp>
      <p:sp>
        <p:nvSpPr>
          <p:cNvPr id="24" name="title copy">
            <a:extLst>
              <a:ext uri="{FF2B5EF4-FFF2-40B4-BE49-F238E27FC236}">
                <a16:creationId xmlns:a16="http://schemas.microsoft.com/office/drawing/2014/main" id="{9B563948-0E4A-AC43-8785-879879D0CCDE}"/>
              </a:ext>
            </a:extLst>
          </p:cNvPr>
          <p:cNvSpPr/>
          <p:nvPr/>
        </p:nvSpPr>
        <p:spPr>
          <a:xfrm>
            <a:off x="11123664" y="2441942"/>
            <a:ext cx="1647825" cy="571500"/>
          </a:xfrm>
          <a:prstGeom prst="rect">
            <a:avLst/>
          </a:prstGeom>
        </p:spPr>
        <p:txBody>
          <a:bodyPr spcFirstLastPara="1" lIns="0" tIns="0" rIns="0" bIns="0" anchor="t"/>
          <a:lstStyle/>
          <a:p>
            <a:pPr algn="ctr" hangingPunct="0">
              <a:lnSpc>
                <a:spcPct val="125000"/>
              </a:lnSpc>
            </a:pPr>
            <a:r>
              <a:rPr lang="en-US" sz="3000" b="1">
                <a:solidFill>
                  <a:srgbClr val="FFFFFB"/>
                </a:solidFill>
                <a:latin typeface="Trebuchet MS"/>
                <a:ea typeface="+mn-ea"/>
                <a:cs typeface="Trebuchet MS"/>
              </a:rPr>
              <a:t>5</a:t>
            </a:r>
            <a:endParaRPr sz="3000" b="1">
              <a:solidFill>
                <a:srgbClr val="FFFFFB"/>
              </a:solidFill>
              <a:latin typeface="Trebuchet MS"/>
              <a:ea typeface="+mn-ea"/>
              <a:cs typeface="Trebuchet MS"/>
            </a:endParaRPr>
          </a:p>
        </p:txBody>
      </p:sp>
      <p:pic>
        <p:nvPicPr>
          <p:cNvPr id="25" name="arrow">
            <a:extLst>
              <a:ext uri="{FF2B5EF4-FFF2-40B4-BE49-F238E27FC236}">
                <a16:creationId xmlns:a16="http://schemas.microsoft.com/office/drawing/2014/main" id="{1BA82F59-23E3-0E4E-8C08-FD8C64950947}"/>
              </a:ext>
            </a:extLst>
          </p:cNvPr>
          <p:cNvPicPr/>
          <p:nvPr/>
        </p:nvPicPr>
        <p:blipFill rotWithShape="1">
          <a:blip r:embed="rId4"/>
          <a:stretch>
            <a:fillRect/>
          </a:stretch>
        </p:blipFill>
        <p:spPr>
          <a:xfrm>
            <a:off x="10178817" y="3435565"/>
            <a:ext cx="942975" cy="723900"/>
          </a:xfrm>
          <a:prstGeom prst="rect">
            <a:avLst/>
          </a:prstGeom>
        </p:spPr>
      </p:pic>
      <p:pic>
        <p:nvPicPr>
          <p:cNvPr id="26" name="circle">
            <a:extLst>
              <a:ext uri="{FF2B5EF4-FFF2-40B4-BE49-F238E27FC236}">
                <a16:creationId xmlns:a16="http://schemas.microsoft.com/office/drawing/2014/main" id="{B966E93A-9AC2-DB4A-9418-C49A20B07369}"/>
              </a:ext>
            </a:extLst>
          </p:cNvPr>
          <p:cNvPicPr/>
          <p:nvPr/>
        </p:nvPicPr>
        <p:blipFill rotWithShape="1">
          <a:blip r:embed="rId5">
            <a:duotone>
              <a:schemeClr val="accent6">
                <a:shade val="45000"/>
                <a:satMod val="135000"/>
              </a:schemeClr>
              <a:prstClr val="white"/>
            </a:duotone>
          </a:blip>
          <a:stretch>
            <a:fillRect/>
          </a:stretch>
        </p:blipFill>
        <p:spPr>
          <a:xfrm>
            <a:off x="11322611" y="3161059"/>
            <a:ext cx="1238250" cy="1238250"/>
          </a:xfrm>
          <a:prstGeom prst="rect">
            <a:avLst/>
          </a:prstGeom>
        </p:spPr>
      </p:pic>
      <p:sp>
        <p:nvSpPr>
          <p:cNvPr id="27" name="title copy">
            <a:extLst>
              <a:ext uri="{FF2B5EF4-FFF2-40B4-BE49-F238E27FC236}">
                <a16:creationId xmlns:a16="http://schemas.microsoft.com/office/drawing/2014/main" id="{DBDEB805-7083-5C40-9E6E-15229674D5E3}"/>
              </a:ext>
            </a:extLst>
          </p:cNvPr>
          <p:cNvSpPr/>
          <p:nvPr/>
        </p:nvSpPr>
        <p:spPr>
          <a:xfrm>
            <a:off x="10670831" y="4710002"/>
            <a:ext cx="2100658" cy="425834"/>
          </a:xfrm>
          <a:prstGeom prst="rect">
            <a:avLst/>
          </a:prstGeom>
        </p:spPr>
        <p:txBody>
          <a:bodyPr spcFirstLastPara="1" lIns="0" tIns="0" rIns="0" bIns="0" anchor="t"/>
          <a:lstStyle/>
          <a:p>
            <a:pPr algn="l" hangingPunct="0">
              <a:lnSpc>
                <a:spcPct val="125000"/>
              </a:lnSpc>
            </a:pPr>
            <a:r>
              <a:rPr lang="en-US" i="1">
                <a:solidFill>
                  <a:srgbClr val="132B54"/>
                </a:solidFill>
                <a:latin typeface="Lato"/>
                <a:cs typeface="Lato"/>
              </a:rPr>
              <a:t>The Attributes of God</a:t>
            </a:r>
            <a:endParaRPr sz="1800" i="1">
              <a:solidFill>
                <a:srgbClr val="132B54"/>
              </a:solidFill>
              <a:latin typeface="Lato"/>
              <a:ea typeface="+mn-ea"/>
              <a:cs typeface="Lato"/>
            </a:endParaRPr>
          </a:p>
        </p:txBody>
      </p:sp>
      <p:sp>
        <p:nvSpPr>
          <p:cNvPr id="28" name="Rectangle 27">
            <a:extLst>
              <a:ext uri="{FF2B5EF4-FFF2-40B4-BE49-F238E27FC236}">
                <a16:creationId xmlns:a16="http://schemas.microsoft.com/office/drawing/2014/main" id="{70630984-93BE-0B47-A948-CB57472BC7D0}"/>
              </a:ext>
            </a:extLst>
          </p:cNvPr>
          <p:cNvSpPr/>
          <p:nvPr/>
        </p:nvSpPr>
        <p:spPr>
          <a:xfrm flipV="1">
            <a:off x="259057" y="5580225"/>
            <a:ext cx="2282124"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29" name="Rectangle 28">
            <a:extLst>
              <a:ext uri="{FF2B5EF4-FFF2-40B4-BE49-F238E27FC236}">
                <a16:creationId xmlns:a16="http://schemas.microsoft.com/office/drawing/2014/main" id="{D9D98726-F2FD-8A4A-9ED4-453A3E6A3355}"/>
              </a:ext>
            </a:extLst>
          </p:cNvPr>
          <p:cNvSpPr/>
          <p:nvPr/>
        </p:nvSpPr>
        <p:spPr>
          <a:xfrm flipV="1">
            <a:off x="2983001" y="5574452"/>
            <a:ext cx="4512845"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30" name="Rectangle 29">
            <a:extLst>
              <a:ext uri="{FF2B5EF4-FFF2-40B4-BE49-F238E27FC236}">
                <a16:creationId xmlns:a16="http://schemas.microsoft.com/office/drawing/2014/main" id="{4928DBB8-1770-4643-A302-7CC9E43C6513}"/>
              </a:ext>
            </a:extLst>
          </p:cNvPr>
          <p:cNvSpPr/>
          <p:nvPr/>
        </p:nvSpPr>
        <p:spPr>
          <a:xfrm flipV="1">
            <a:off x="8325293" y="5517413"/>
            <a:ext cx="4235568"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31" name="Rectangle 30">
            <a:extLst>
              <a:ext uri="{FF2B5EF4-FFF2-40B4-BE49-F238E27FC236}">
                <a16:creationId xmlns:a16="http://schemas.microsoft.com/office/drawing/2014/main" id="{F1BEDC96-60D2-DF4F-8A4F-811DC06F5410}"/>
              </a:ext>
            </a:extLst>
          </p:cNvPr>
          <p:cNvSpPr/>
          <p:nvPr/>
        </p:nvSpPr>
        <p:spPr>
          <a:xfrm>
            <a:off x="663156" y="5872072"/>
            <a:ext cx="1098378" cy="401200"/>
          </a:xfrm>
          <a:prstGeom prst="rect">
            <a:avLst/>
          </a:prstGeom>
        </p:spPr>
        <p:txBody>
          <a:bodyPr wrap="none">
            <a:spAutoFit/>
          </a:bodyPr>
          <a:lstStyle/>
          <a:p>
            <a:pPr hangingPunct="0">
              <a:lnSpc>
                <a:spcPct val="125000"/>
              </a:lnSpc>
            </a:pPr>
            <a:r>
              <a:rPr lang="en-US">
                <a:solidFill>
                  <a:srgbClr val="132B54"/>
                </a:solidFill>
                <a:latin typeface="Lato"/>
                <a:cs typeface="Lato"/>
              </a:rPr>
              <a:t>Part One</a:t>
            </a:r>
          </a:p>
        </p:txBody>
      </p:sp>
      <p:sp>
        <p:nvSpPr>
          <p:cNvPr id="32" name="Rectangle 31">
            <a:extLst>
              <a:ext uri="{FF2B5EF4-FFF2-40B4-BE49-F238E27FC236}">
                <a16:creationId xmlns:a16="http://schemas.microsoft.com/office/drawing/2014/main" id="{65A0FC56-D174-8F42-B533-45EFC0F99E8B}"/>
              </a:ext>
            </a:extLst>
          </p:cNvPr>
          <p:cNvSpPr/>
          <p:nvPr/>
        </p:nvSpPr>
        <p:spPr>
          <a:xfrm>
            <a:off x="4678845" y="5873143"/>
            <a:ext cx="1112805" cy="401200"/>
          </a:xfrm>
          <a:prstGeom prst="rect">
            <a:avLst/>
          </a:prstGeom>
        </p:spPr>
        <p:txBody>
          <a:bodyPr wrap="none">
            <a:spAutoFit/>
          </a:bodyPr>
          <a:lstStyle/>
          <a:p>
            <a:pPr hangingPunct="0">
              <a:lnSpc>
                <a:spcPct val="125000"/>
              </a:lnSpc>
            </a:pPr>
            <a:r>
              <a:rPr lang="en-US">
                <a:solidFill>
                  <a:srgbClr val="132B54"/>
                </a:solidFill>
                <a:latin typeface="Lato"/>
                <a:cs typeface="Lato"/>
              </a:rPr>
              <a:t>Part Two</a:t>
            </a:r>
          </a:p>
        </p:txBody>
      </p:sp>
      <p:sp>
        <p:nvSpPr>
          <p:cNvPr id="33" name="Rectangle 32">
            <a:extLst>
              <a:ext uri="{FF2B5EF4-FFF2-40B4-BE49-F238E27FC236}">
                <a16:creationId xmlns:a16="http://schemas.microsoft.com/office/drawing/2014/main" id="{16B0B72C-50EB-7946-A828-3926C81D55F0}"/>
              </a:ext>
            </a:extLst>
          </p:cNvPr>
          <p:cNvSpPr/>
          <p:nvPr/>
        </p:nvSpPr>
        <p:spPr>
          <a:xfrm>
            <a:off x="9893888" y="5795265"/>
            <a:ext cx="1255472" cy="401200"/>
          </a:xfrm>
          <a:prstGeom prst="rect">
            <a:avLst/>
          </a:prstGeom>
        </p:spPr>
        <p:txBody>
          <a:bodyPr wrap="none">
            <a:spAutoFit/>
          </a:bodyPr>
          <a:lstStyle/>
          <a:p>
            <a:pPr hangingPunct="0">
              <a:lnSpc>
                <a:spcPct val="125000"/>
              </a:lnSpc>
            </a:pPr>
            <a:r>
              <a:rPr lang="en-US" dirty="0">
                <a:solidFill>
                  <a:srgbClr val="132B54"/>
                </a:solidFill>
                <a:latin typeface="Lato"/>
                <a:cs typeface="Lato"/>
              </a:rPr>
              <a:t>Part Three</a:t>
            </a:r>
          </a:p>
        </p:txBody>
      </p:sp>
      <p:sp>
        <p:nvSpPr>
          <p:cNvPr id="11" name="Rectangle 10">
            <a:extLst>
              <a:ext uri="{FF2B5EF4-FFF2-40B4-BE49-F238E27FC236}">
                <a16:creationId xmlns:a16="http://schemas.microsoft.com/office/drawing/2014/main" id="{D3C6AC53-B91B-3448-B266-6AE4F30988FE}"/>
              </a:ext>
            </a:extLst>
          </p:cNvPr>
          <p:cNvSpPr/>
          <p:nvPr/>
        </p:nvSpPr>
        <p:spPr>
          <a:xfrm>
            <a:off x="12410018" y="6758165"/>
            <a:ext cx="301686" cy="369332"/>
          </a:xfrm>
          <a:prstGeom prst="rect">
            <a:avLst/>
          </a:prstGeom>
        </p:spPr>
        <p:txBody>
          <a:bodyPr wrap="none">
            <a:spAutoFit/>
          </a:bodyPr>
          <a:lstStyle/>
          <a:p>
            <a:r>
              <a:rPr lang="en-OM" dirty="0">
                <a:solidFill>
                  <a:schemeClr val="bg2"/>
                </a:solidFill>
              </a:rPr>
              <a:t>3</a:t>
            </a:r>
          </a:p>
        </p:txBody>
      </p:sp>
    </p:spTree>
    <p:extLst>
      <p:ext uri="{BB962C8B-B14F-4D97-AF65-F5344CB8AC3E}">
        <p14:creationId xmlns:p14="http://schemas.microsoft.com/office/powerpoint/2010/main" val="14244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5"/>
          <a:stretch>
            <a:fillRect/>
          </a:stretch>
        </p:blipFill>
        <p:spPr>
          <a:xfrm>
            <a:off x="-85780" y="1"/>
            <a:ext cx="7591616" cy="7315200"/>
          </a:xfrm>
          <a:prstGeom prst="rect">
            <a:avLst/>
          </a:prstGeom>
        </p:spPr>
      </p:pic>
      <p:sp>
        <p:nvSpPr>
          <p:cNvPr id="3" name="title copy"/>
          <p:cNvSpPr/>
          <p:nvPr/>
        </p:nvSpPr>
        <p:spPr>
          <a:xfrm>
            <a:off x="403093" y="2080114"/>
            <a:ext cx="6688823" cy="4167964"/>
          </a:xfrm>
          <a:prstGeom prst="rect">
            <a:avLst/>
          </a:prstGeom>
        </p:spPr>
        <p:txBody>
          <a:bodyPr spcFirstLastPara="1" lIns="95250" tIns="128588" rIns="95250" bIns="0" anchor="t"/>
          <a:lstStyle/>
          <a:p>
            <a:pPr algn="just" hangingPunct="0">
              <a:lnSpc>
                <a:spcPct val="91667"/>
              </a:lnSpc>
              <a:spcBef>
                <a:spcPct val="3333"/>
              </a:spcBef>
            </a:pPr>
            <a:r>
              <a:rPr lang="en-US" sz="3600" dirty="0">
                <a:solidFill>
                  <a:srgbClr val="FFFFFB"/>
                </a:solidFill>
                <a:latin typeface="Panefresco"/>
                <a:cs typeface="Panefresco"/>
              </a:rPr>
              <a:t>The idea of faith in God as the foundational belief should be acceptable in Western thought; It is also in line with the Qur’anic concept of </a:t>
            </a:r>
            <a:r>
              <a:rPr lang="en-US" sz="3600" dirty="0">
                <a:solidFill>
                  <a:schemeClr val="accent4"/>
                </a:solidFill>
                <a:latin typeface="Panefresco"/>
                <a:cs typeface="Panefresco"/>
              </a:rPr>
              <a:t>fitrah</a:t>
            </a:r>
            <a:r>
              <a:rPr lang="en-US" sz="3600" dirty="0">
                <a:solidFill>
                  <a:srgbClr val="FFFFFB"/>
                </a:solidFill>
                <a:latin typeface="Panefresco"/>
                <a:cs typeface="Panefresco"/>
              </a:rPr>
              <a:t>, the original human nature or the innate disposition of human being that recognizes the Creator</a:t>
            </a: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6"/>
          <a:stretch>
            <a:fillRect/>
          </a:stretch>
        </p:blipFill>
        <p:spPr>
          <a:xfrm>
            <a:off x="5100286" y="775214"/>
            <a:ext cx="1405289" cy="916249"/>
          </a:xfrm>
          <a:prstGeom prst="rect">
            <a:avLst/>
          </a:prstGeom>
        </p:spPr>
      </p:pic>
      <p:sp>
        <p:nvSpPr>
          <p:cNvPr id="5" name="title copy"/>
          <p:cNvSpPr/>
          <p:nvPr/>
        </p:nvSpPr>
        <p:spPr>
          <a:xfrm>
            <a:off x="7816886" y="468438"/>
            <a:ext cx="4890601" cy="6423230"/>
          </a:xfrm>
          <a:prstGeom prst="rect">
            <a:avLst/>
          </a:prstGeom>
        </p:spPr>
        <p:txBody>
          <a:bodyPr spcFirstLastPara="1" lIns="95250" tIns="128588" rIns="95250" bIns="0" anchor="t"/>
          <a:lstStyle/>
          <a:p>
            <a:pPr marL="342900" indent="-342900" algn="just" hangingPunct="0">
              <a:lnSpc>
                <a:spcPct val="125000"/>
              </a:lnSpc>
              <a:spcBef>
                <a:spcPts val="1200"/>
              </a:spcBef>
              <a:buClr>
                <a:schemeClr val="accent4"/>
              </a:buClr>
              <a:buFont typeface="Wingdings" pitchFamily="2" charset="2"/>
              <a:buChar char="§"/>
            </a:pPr>
            <a:r>
              <a:rPr lang="en-US" sz="2000">
                <a:solidFill>
                  <a:srgbClr val="FAFBFF"/>
                </a:solidFill>
                <a:latin typeface="Lato"/>
                <a:cs typeface="Lato"/>
              </a:rPr>
              <a:t>This concept sheds light upon the Islamic view of man's essential nature in which the one living God is the reality and that He is the only one that is worthy of worship</a:t>
            </a:r>
          </a:p>
          <a:p>
            <a:pPr marL="342900" indent="-342900" algn="just" hangingPunct="0">
              <a:lnSpc>
                <a:spcPct val="125000"/>
              </a:lnSpc>
              <a:spcBef>
                <a:spcPts val="1200"/>
              </a:spcBef>
              <a:buClr>
                <a:schemeClr val="accent4"/>
              </a:buClr>
              <a:buFont typeface="Wingdings" pitchFamily="2" charset="2"/>
              <a:buChar char="§"/>
            </a:pPr>
            <a:endParaRPr lang="en-US" sz="200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50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r>
              <a:rPr lang="en-US" sz="2000">
                <a:solidFill>
                  <a:srgbClr val="FAFBFF"/>
                </a:solidFill>
                <a:latin typeface="Lato"/>
                <a:cs typeface="Lato"/>
              </a:rPr>
              <a:t>“So direct your face toward the religion, inclining to truth. [Adhere to] the fitrah of Allah upon which He has created [all] people. No change should there be in the creation of Allah. That is the correct religion, but most of the people do not know” [Qur’an 30:30]</a:t>
            </a:r>
          </a:p>
          <a:p>
            <a:pPr marL="342900" indent="-342900" algn="just" hangingPunct="0">
              <a:lnSpc>
                <a:spcPct val="125000"/>
              </a:lnSpc>
              <a:spcBef>
                <a:spcPts val="1200"/>
              </a:spcBef>
              <a:buClr>
                <a:schemeClr val="accent4"/>
              </a:buClr>
              <a:buFont typeface="Wingdings" pitchFamily="2" charset="2"/>
              <a:buChar cha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200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a:solidFill>
                <a:srgbClr val="FAFBFF"/>
              </a:solidFill>
              <a:latin typeface="Lato"/>
              <a:cs typeface="Lato"/>
            </a:endParaRPr>
          </a:p>
          <a:p>
            <a:pPr algn="just" hangingPunct="0">
              <a:lnSpc>
                <a:spcPct val="125000"/>
              </a:lnSpc>
            </a:pPr>
            <a:endParaRPr lang="en-US" sz="2000">
              <a:solidFill>
                <a:srgbClr val="FAFBFF"/>
              </a:solidFill>
              <a:latin typeface="Lato"/>
              <a:cs typeface="Lato"/>
            </a:endParaRPr>
          </a:p>
        </p:txBody>
      </p:sp>
      <p:pic>
        <p:nvPicPr>
          <p:cNvPr id="6" name="Line-24"/>
          <p:cNvPicPr/>
          <p:nvPr/>
        </p:nvPicPr>
        <p:blipFill rotWithShape="1">
          <a:blip r:embed="rId7"/>
          <a:stretch>
            <a:fillRect/>
          </a:stretch>
        </p:blipFill>
        <p:spPr>
          <a:xfrm>
            <a:off x="303663" y="6492361"/>
            <a:ext cx="6688823" cy="95250"/>
          </a:xfrm>
          <a:prstGeom prst="rect">
            <a:avLst/>
          </a:prstGeom>
        </p:spPr>
      </p:pic>
      <p:sp>
        <p:nvSpPr>
          <p:cNvPr id="8" name="Rectangle 7">
            <a:extLst>
              <a:ext uri="{FF2B5EF4-FFF2-40B4-BE49-F238E27FC236}">
                <a16:creationId xmlns:a16="http://schemas.microsoft.com/office/drawing/2014/main" id="{1E6D3E6D-D38D-5B44-8B5A-23E4D856EE3D}"/>
              </a:ext>
            </a:extLst>
          </p:cNvPr>
          <p:cNvSpPr/>
          <p:nvPr/>
        </p:nvSpPr>
        <p:spPr>
          <a:xfrm>
            <a:off x="7816886" y="222896"/>
            <a:ext cx="4961615" cy="461665"/>
          </a:xfrm>
          <a:prstGeom prst="rect">
            <a:avLst/>
          </a:prstGeom>
        </p:spPr>
        <p:txBody>
          <a:bodyPr wrap="square">
            <a:spAutoFit/>
          </a:bodyPr>
          <a:lstStyle/>
          <a:p>
            <a:pPr algn="ctr" hangingPunct="0"/>
            <a:r>
              <a:rPr lang="en-US" sz="2400">
                <a:solidFill>
                  <a:schemeClr val="accent4"/>
                </a:solidFill>
                <a:latin typeface="Lato"/>
                <a:cs typeface="Lato"/>
              </a:rPr>
              <a:t>The Qur’anic Concept of Fitrah</a:t>
            </a:r>
          </a:p>
        </p:txBody>
      </p:sp>
      <p:sp>
        <p:nvSpPr>
          <p:cNvPr id="9" name="Rectangle 8">
            <a:extLst>
              <a:ext uri="{FF2B5EF4-FFF2-40B4-BE49-F238E27FC236}">
                <a16:creationId xmlns:a16="http://schemas.microsoft.com/office/drawing/2014/main" id="{527C0F57-A549-7E4C-8CE8-E14F335B901E}"/>
              </a:ext>
            </a:extLst>
          </p:cNvPr>
          <p:cNvSpPr/>
          <p:nvPr/>
        </p:nvSpPr>
        <p:spPr>
          <a:xfrm>
            <a:off x="8117594" y="2946414"/>
            <a:ext cx="4589893" cy="1015663"/>
          </a:xfrm>
          <a:prstGeom prst="rect">
            <a:avLst/>
          </a:prstGeom>
        </p:spPr>
        <p:txBody>
          <a:bodyPr wrap="square">
            <a:spAutoFit/>
          </a:bodyPr>
          <a:lstStyle/>
          <a:p>
            <a:pPr algn="r"/>
            <a:r>
              <a:rPr lang="ar-AE" sz="2000">
                <a:solidFill>
                  <a:schemeClr val="bg2"/>
                </a:solidFill>
                <a:latin typeface="Scheherazade"/>
              </a:rPr>
              <a:t>فَأَقِمْ وَجْهَكَ لِلدِّينِ حَنِيفًا</a:t>
            </a:r>
            <a:r>
              <a:rPr lang="ar-AE" sz="2000">
                <a:solidFill>
                  <a:schemeClr val="bg2"/>
                </a:solidFill>
                <a:latin typeface="Times New Roman" panose="02020603050405020304" pitchFamily="18" charset="0"/>
              </a:rPr>
              <a:t> ۚ</a:t>
            </a:r>
            <a:r>
              <a:rPr lang="ar-AE" sz="2000">
                <a:solidFill>
                  <a:schemeClr val="bg2"/>
                </a:solidFill>
                <a:latin typeface="Scheherazade"/>
              </a:rPr>
              <a:t> فِطْرَتَ اللَّـهِ الَّتِي فَطَرَ النَّاسَ عَلَيْهَا</a:t>
            </a:r>
            <a:r>
              <a:rPr lang="ar-AE" sz="2000">
                <a:solidFill>
                  <a:schemeClr val="bg2"/>
                </a:solidFill>
                <a:latin typeface="Times New Roman" panose="02020603050405020304" pitchFamily="18" charset="0"/>
              </a:rPr>
              <a:t> ۚ</a:t>
            </a:r>
            <a:r>
              <a:rPr lang="ar-AE" sz="2000">
                <a:solidFill>
                  <a:schemeClr val="bg2"/>
                </a:solidFill>
                <a:latin typeface="Scheherazade"/>
              </a:rPr>
              <a:t> لَا تَبْدِيلَ لِخَلْقِ اللَّـهِ</a:t>
            </a:r>
            <a:r>
              <a:rPr lang="ar-AE" sz="2000">
                <a:solidFill>
                  <a:schemeClr val="bg2"/>
                </a:solidFill>
                <a:latin typeface="Times New Roman" panose="02020603050405020304" pitchFamily="18" charset="0"/>
              </a:rPr>
              <a:t> ۚ</a:t>
            </a:r>
            <a:r>
              <a:rPr lang="ar-AE" sz="2000">
                <a:solidFill>
                  <a:schemeClr val="bg2"/>
                </a:solidFill>
                <a:latin typeface="Scheherazade"/>
              </a:rPr>
              <a:t> ذَٰلِكَ الدِّينُ الْقَيِّمُ وَلَـٰكِنَّ أَكْثَرَ النَّاسِ لَا يَعْلَمُونَ</a:t>
            </a:r>
            <a:endParaRPr lang="en-OM" sz="2000">
              <a:solidFill>
                <a:schemeClr val="bg2"/>
              </a:solidFill>
            </a:endParaRPr>
          </a:p>
        </p:txBody>
      </p:sp>
      <p:pic>
        <p:nvPicPr>
          <p:cNvPr id="10" name="030030" descr="030030">
            <a:hlinkClick r:id="" action="ppaction://media"/>
            <a:extLst>
              <a:ext uri="{FF2B5EF4-FFF2-40B4-BE49-F238E27FC236}">
                <a16:creationId xmlns:a16="http://schemas.microsoft.com/office/drawing/2014/main" id="{228B5FE4-ADD4-9A41-9856-4B77C09347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16576" y="6384837"/>
            <a:ext cx="461925" cy="461925"/>
          </a:xfrm>
          <a:prstGeom prst="rect">
            <a:avLst/>
          </a:prstGeom>
        </p:spPr>
      </p:pic>
      <p:sp>
        <p:nvSpPr>
          <p:cNvPr id="7" name="Rectangle 6">
            <a:extLst>
              <a:ext uri="{FF2B5EF4-FFF2-40B4-BE49-F238E27FC236}">
                <a16:creationId xmlns:a16="http://schemas.microsoft.com/office/drawing/2014/main" id="{10FDBC96-B89C-5443-A758-CE50C1688DA7}"/>
              </a:ext>
            </a:extLst>
          </p:cNvPr>
          <p:cNvSpPr/>
          <p:nvPr/>
        </p:nvSpPr>
        <p:spPr>
          <a:xfrm>
            <a:off x="12468046" y="6846762"/>
            <a:ext cx="301686" cy="369332"/>
          </a:xfrm>
          <a:prstGeom prst="rect">
            <a:avLst/>
          </a:prstGeom>
        </p:spPr>
        <p:txBody>
          <a:bodyPr wrap="none">
            <a:spAutoFit/>
          </a:bodyPr>
          <a:lstStyle/>
          <a:p>
            <a:r>
              <a:rPr lang="en-OM" dirty="0">
                <a:solidFill>
                  <a:schemeClr val="bg2"/>
                </a:solidFill>
              </a:rPr>
              <a:t>4</a:t>
            </a:r>
          </a:p>
        </p:txBody>
      </p:sp>
    </p:spTree>
    <p:extLst>
      <p:ext uri="{BB962C8B-B14F-4D97-AF65-F5344CB8AC3E}">
        <p14:creationId xmlns:p14="http://schemas.microsoft.com/office/powerpoint/2010/main" val="152246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403093" y="2080114"/>
            <a:ext cx="6795149" cy="4167964"/>
          </a:xfrm>
          <a:prstGeom prst="rect">
            <a:avLst/>
          </a:prstGeom>
        </p:spPr>
        <p:txBody>
          <a:bodyPr spcFirstLastPara="1" lIns="95250" tIns="128588" rIns="95250" bIns="0" anchor="t"/>
          <a:lstStyle/>
          <a:p>
            <a:pPr algn="just" hangingPunct="0">
              <a:lnSpc>
                <a:spcPct val="91667"/>
              </a:lnSpc>
              <a:spcBef>
                <a:spcPct val="3333"/>
              </a:spcBef>
            </a:pPr>
            <a:r>
              <a:rPr lang="en-US" sz="3600" dirty="0">
                <a:solidFill>
                  <a:srgbClr val="FFFFFB"/>
                </a:solidFill>
                <a:latin typeface="Panefresco"/>
                <a:cs typeface="Panefresco"/>
              </a:rPr>
              <a:t>This Hadith is a key quotation in the Prophetic teachings for our understanding of </a:t>
            </a:r>
            <a:r>
              <a:rPr lang="en-US" sz="3600" dirty="0">
                <a:solidFill>
                  <a:schemeClr val="accent4"/>
                </a:solidFill>
                <a:latin typeface="Panefresco"/>
                <a:cs typeface="Panefresco"/>
              </a:rPr>
              <a:t>fitrah</a:t>
            </a:r>
            <a:r>
              <a:rPr lang="en-US" sz="3600" dirty="0">
                <a:solidFill>
                  <a:srgbClr val="FFFFFB"/>
                </a:solidFill>
                <a:latin typeface="Panefresco"/>
                <a:cs typeface="Panefresco"/>
              </a:rPr>
              <a:t>, which literally means </a:t>
            </a:r>
            <a:r>
              <a:rPr lang="en-US" sz="3600" dirty="0">
                <a:solidFill>
                  <a:schemeClr val="accent4"/>
                </a:solidFill>
                <a:latin typeface="Panefresco"/>
                <a:cs typeface="Panefresco"/>
              </a:rPr>
              <a:t>original</a:t>
            </a:r>
            <a:r>
              <a:rPr lang="en-US" sz="3600" dirty="0">
                <a:solidFill>
                  <a:srgbClr val="FFFFFB"/>
                </a:solidFill>
                <a:latin typeface="Panefresco"/>
                <a:cs typeface="Panefresco"/>
              </a:rPr>
              <a:t>, and in this context, it would mean the original nature of creation; Human beings are born wired to accept Islam – submission to God</a:t>
            </a: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903487" y="669074"/>
            <a:ext cx="4788415" cy="6423230"/>
          </a:xfrm>
          <a:prstGeom prst="rect">
            <a:avLst/>
          </a:prstGeom>
        </p:spPr>
        <p:txBody>
          <a:bodyPr spcFirstLastPara="1" lIns="95250" tIns="128588" rIns="95250" bIns="0" anchor="t"/>
          <a:lstStyle/>
          <a:p>
            <a:pPr marL="342900" indent="-342900" algn="just" hangingPunct="0">
              <a:lnSpc>
                <a:spcPct val="125000"/>
              </a:lnSpc>
              <a:spcBef>
                <a:spcPts val="1200"/>
              </a:spcBef>
              <a:buClr>
                <a:schemeClr val="accent4"/>
              </a:buClr>
              <a:buFont typeface="Wingdings" pitchFamily="2" charset="2"/>
              <a:buChar char="§"/>
            </a:pPr>
            <a:r>
              <a:rPr lang="en-US" sz="2000">
                <a:solidFill>
                  <a:srgbClr val="FAFBFF"/>
                </a:solidFill>
                <a:latin typeface="Lato"/>
                <a:cs typeface="Lato"/>
              </a:rPr>
              <a:t>According to a Hadith from Sahih Bukhari narrated through Abu Huraira (ra), the Prophet (saw) said:</a:t>
            </a:r>
          </a:p>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200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50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r>
              <a:rPr lang="en-US" sz="2000">
                <a:solidFill>
                  <a:srgbClr val="FAFBFF"/>
                </a:solidFill>
                <a:latin typeface="Lato"/>
                <a:cs typeface="Lato"/>
              </a:rPr>
              <a:t>“No child is born except that he is upon innate nature, but his parents make him a Jew or a Christian or Polytheist; as an animal delivers a perfect baby, do you see it disfigured at birth?” [Sahih Bukhari, 1292]</a:t>
            </a:r>
          </a:p>
          <a:p>
            <a:pPr algn="just" hangingPunct="0">
              <a:lnSpc>
                <a:spcPct val="125000"/>
              </a:lnSpc>
              <a:spcBef>
                <a:spcPts val="1200"/>
              </a:spcBef>
              <a:buClr>
                <a:schemeClr val="accent4"/>
              </a:buClr>
            </a:pPr>
            <a:endParaRPr lang="en-US" sz="200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a:solidFill>
                <a:srgbClr val="FAFBFF"/>
              </a:solidFill>
              <a:latin typeface="Lato"/>
              <a:cs typeface="Lato"/>
            </a:endParaRPr>
          </a:p>
          <a:p>
            <a:pPr algn="just" hangingPunct="0">
              <a:lnSpc>
                <a:spcPct val="125000"/>
              </a:lnSpc>
            </a:pPr>
            <a:endParaRPr lang="en-US" sz="200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22210B08-4025-0340-8B13-035259C27CB0}"/>
              </a:ext>
            </a:extLst>
          </p:cNvPr>
          <p:cNvSpPr/>
          <p:nvPr/>
        </p:nvSpPr>
        <p:spPr>
          <a:xfrm>
            <a:off x="8314660" y="2363327"/>
            <a:ext cx="4187356" cy="1938992"/>
          </a:xfrm>
          <a:prstGeom prst="rect">
            <a:avLst/>
          </a:prstGeom>
          <a:ln w="12700">
            <a:solidFill>
              <a:schemeClr val="bg2"/>
            </a:solidFill>
          </a:ln>
        </p:spPr>
        <p:txBody>
          <a:bodyPr wrap="square">
            <a:spAutoFit/>
          </a:bodyPr>
          <a:lstStyle/>
          <a:p>
            <a:pPr algn="r" fontAlgn="base"/>
            <a:r>
              <a:rPr lang="ar-AE">
                <a:solidFill>
                  <a:schemeClr val="bg2"/>
                </a:solidFill>
                <a:latin typeface="Droid Serif"/>
              </a:rPr>
              <a:t>إ</a:t>
            </a:r>
            <a:r>
              <a:rPr lang="ar-AE" sz="2400">
                <a:solidFill>
                  <a:schemeClr val="bg2"/>
                </a:solidFill>
                <a:latin typeface="Droid Serif"/>
              </a:rPr>
              <a:t>ِ</a:t>
            </a:r>
            <a:r>
              <a:rPr lang="ar-AE" sz="2400">
                <a:solidFill>
                  <a:schemeClr val="bg2"/>
                </a:solidFill>
                <a:latin typeface="inherit"/>
              </a:rPr>
              <a:t>مَا مِنْ مَوْلُودٍ إِلَّا يُولَدُ عَلَى الْفِطْرَةِ فَأَبَوَاهُ يُهَوِّدَانِهِ أَوْ يُنَصِّرَانِهِ أَوْ يُمَجِّسَانِهِ كَمَا تُنْتَجُ الْبَهِيمَةُ بَهِيمَةً جَمْعَاءَ هَلْ تُحِسُّونَ فِيهَا مِنْ جَدْعَاءَ</a:t>
            </a:r>
            <a:r>
              <a:rPr lang="ar-AE" sz="2400">
                <a:solidFill>
                  <a:schemeClr val="bg2"/>
                </a:solidFill>
                <a:latin typeface="Droid Serif"/>
              </a:rPr>
              <a:t> ثُمَّ يَقُولُ أَبُو هُرَيْرَةَ رَضِيَ اللَّهُ عَنْهُ</a:t>
            </a:r>
            <a:r>
              <a:rPr lang="ar-AE" sz="2400">
                <a:latin typeface="inherit"/>
              </a:rPr>
              <a:t> </a:t>
            </a:r>
            <a:r>
              <a:rPr lang="ar-AE" sz="2400">
                <a:solidFill>
                  <a:schemeClr val="bg2"/>
                </a:solidFill>
                <a:latin typeface="inherit"/>
              </a:rPr>
              <a:t>فِطْرَةَ اللَّهِ الَّتِي فَطَرَ النَّاسَ عَلَيْهَا</a:t>
            </a:r>
            <a:endParaRPr lang="ar-AE" sz="2400">
              <a:solidFill>
                <a:schemeClr val="bg2"/>
              </a:solidFill>
              <a:latin typeface="Droid Serif"/>
            </a:endParaRPr>
          </a:p>
        </p:txBody>
      </p:sp>
      <p:sp>
        <p:nvSpPr>
          <p:cNvPr id="8" name="Rectangle 7">
            <a:extLst>
              <a:ext uri="{FF2B5EF4-FFF2-40B4-BE49-F238E27FC236}">
                <a16:creationId xmlns:a16="http://schemas.microsoft.com/office/drawing/2014/main" id="{1E6D3E6D-D38D-5B44-8B5A-23E4D856EE3D}"/>
              </a:ext>
            </a:extLst>
          </p:cNvPr>
          <p:cNvSpPr/>
          <p:nvPr/>
        </p:nvSpPr>
        <p:spPr>
          <a:xfrm>
            <a:off x="7836958" y="313549"/>
            <a:ext cx="4961615" cy="461665"/>
          </a:xfrm>
          <a:prstGeom prst="rect">
            <a:avLst/>
          </a:prstGeom>
        </p:spPr>
        <p:txBody>
          <a:bodyPr wrap="square">
            <a:spAutoFit/>
          </a:bodyPr>
          <a:lstStyle/>
          <a:p>
            <a:pPr algn="ctr" hangingPunct="0"/>
            <a:r>
              <a:rPr lang="en-US" sz="2400">
                <a:solidFill>
                  <a:schemeClr val="accent4"/>
                </a:solidFill>
                <a:latin typeface="Lato"/>
                <a:cs typeface="Lato"/>
              </a:rPr>
              <a:t>The Prophet’s Explanation of Fitrah</a:t>
            </a:r>
          </a:p>
        </p:txBody>
      </p:sp>
      <p:sp>
        <p:nvSpPr>
          <p:cNvPr id="9" name="Rectangle 8">
            <a:extLst>
              <a:ext uri="{FF2B5EF4-FFF2-40B4-BE49-F238E27FC236}">
                <a16:creationId xmlns:a16="http://schemas.microsoft.com/office/drawing/2014/main" id="{B906650A-D793-2C4F-89C2-E0CA33D17C3C}"/>
              </a:ext>
            </a:extLst>
          </p:cNvPr>
          <p:cNvSpPr/>
          <p:nvPr/>
        </p:nvSpPr>
        <p:spPr>
          <a:xfrm>
            <a:off x="12518990" y="6816985"/>
            <a:ext cx="301686" cy="369332"/>
          </a:xfrm>
          <a:prstGeom prst="rect">
            <a:avLst/>
          </a:prstGeom>
        </p:spPr>
        <p:txBody>
          <a:bodyPr wrap="none">
            <a:spAutoFit/>
          </a:bodyPr>
          <a:lstStyle/>
          <a:p>
            <a:r>
              <a:rPr lang="en-OM" dirty="0">
                <a:solidFill>
                  <a:schemeClr val="bg2"/>
                </a:solidFill>
              </a:rPr>
              <a:t>5</a:t>
            </a:r>
          </a:p>
        </p:txBody>
      </p:sp>
    </p:spTree>
    <p:extLst>
      <p:ext uri="{BB962C8B-B14F-4D97-AF65-F5344CB8AC3E}">
        <p14:creationId xmlns:p14="http://schemas.microsoft.com/office/powerpoint/2010/main" val="1982040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303663" y="2080114"/>
            <a:ext cx="6788253" cy="4167964"/>
          </a:xfrm>
          <a:prstGeom prst="rect">
            <a:avLst/>
          </a:prstGeom>
        </p:spPr>
        <p:txBody>
          <a:bodyPr spcFirstLastPara="1" lIns="95250" tIns="128588" rIns="95250" bIns="0" anchor="t"/>
          <a:lstStyle/>
          <a:p>
            <a:pPr algn="just" hangingPunct="0">
              <a:lnSpc>
                <a:spcPct val="91667"/>
              </a:lnSpc>
              <a:spcBef>
                <a:spcPct val="3333"/>
              </a:spcBef>
            </a:pPr>
            <a:r>
              <a:rPr lang="en-US" sz="3600" dirty="0">
                <a:solidFill>
                  <a:srgbClr val="FFFFFB"/>
                </a:solidFill>
                <a:latin typeface="Panefresco"/>
                <a:cs typeface="Panefresco"/>
              </a:rPr>
              <a:t>Fitrah as goodness means that the spiritual, intellectual and moral nature of human being is designed in a way that makes it necessary to believe in God, worship Him alone, and act righteously to maintain a well-being, if one chooses to do so</a:t>
            </a:r>
            <a:endParaRPr lang="en-US" sz="3600" dirty="0">
              <a:solidFill>
                <a:schemeClr val="accent4"/>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903487" y="669074"/>
            <a:ext cx="4788415" cy="6423230"/>
          </a:xfrm>
          <a:prstGeom prst="rect">
            <a:avLst/>
          </a:prstGeom>
        </p:spPr>
        <p:txBody>
          <a:bodyPr spcFirstLastPara="1" lIns="95250" tIns="128588" rIns="95250" bIns="0" anchor="t"/>
          <a:lstStyle/>
          <a:p>
            <a:pPr marL="342900" indent="-342900" algn="just" hangingPunct="0">
              <a:spcBef>
                <a:spcPts val="1200"/>
              </a:spcBef>
              <a:buClr>
                <a:schemeClr val="accent4"/>
              </a:buClr>
              <a:buFont typeface="Wingdings" pitchFamily="2" charset="2"/>
              <a:buChar char="§"/>
            </a:pPr>
            <a:r>
              <a:rPr lang="en-US" sz="2000" i="1" dirty="0">
                <a:solidFill>
                  <a:srgbClr val="FAFBFF"/>
                </a:solidFill>
                <a:latin typeface="Lato"/>
                <a:cs typeface="Lato"/>
              </a:rPr>
              <a:t>Fitrah</a:t>
            </a:r>
            <a:r>
              <a:rPr lang="en-US" sz="2000" dirty="0">
                <a:solidFill>
                  <a:srgbClr val="FAFBFF"/>
                </a:solidFill>
                <a:latin typeface="Lato"/>
                <a:cs typeface="Lato"/>
              </a:rPr>
              <a:t> is the natural, original state of human being at birth</a:t>
            </a:r>
          </a:p>
          <a:p>
            <a:pPr marL="342900" indent="-342900" algn="just" hangingPunct="0">
              <a:spcBef>
                <a:spcPts val="1200"/>
              </a:spcBef>
              <a:buClr>
                <a:schemeClr val="accent4"/>
              </a:buClr>
              <a:buFont typeface="Wingdings" pitchFamily="2" charset="2"/>
              <a:buChar char="§"/>
            </a:pPr>
            <a:r>
              <a:rPr lang="en-US" sz="2000" i="1" dirty="0">
                <a:solidFill>
                  <a:srgbClr val="FAFBFF"/>
                </a:solidFill>
                <a:latin typeface="Lato"/>
                <a:cs typeface="Lato"/>
              </a:rPr>
              <a:t>Fitrah</a:t>
            </a:r>
            <a:r>
              <a:rPr lang="en-US" sz="2000" dirty="0">
                <a:solidFill>
                  <a:srgbClr val="FAFBFF"/>
                </a:solidFill>
                <a:latin typeface="Lato"/>
                <a:cs typeface="Lato"/>
              </a:rPr>
              <a:t> is a state of intrinsic goodness, pure, sinless, recognizing God deeply in our souls or selves, and longing for Him</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The nature of </a:t>
            </a:r>
            <a:r>
              <a:rPr lang="en-US" sz="2000" i="1" dirty="0">
                <a:solidFill>
                  <a:srgbClr val="FAFBFF"/>
                </a:solidFill>
                <a:latin typeface="Lato"/>
                <a:cs typeface="Lato"/>
              </a:rPr>
              <a:t>fitrah</a:t>
            </a:r>
            <a:r>
              <a:rPr lang="en-US" sz="2000" dirty="0">
                <a:solidFill>
                  <a:srgbClr val="FAFBFF"/>
                </a:solidFill>
                <a:latin typeface="Lato"/>
                <a:cs typeface="Lato"/>
              </a:rPr>
              <a:t> is such that it does not require external factors to make a person believe in God and act righteously</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But it needs external factors to cause a person to deviate or to grow to his or her full potential</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If the </a:t>
            </a:r>
            <a:r>
              <a:rPr lang="en-US" sz="2000" i="1" dirty="0">
                <a:solidFill>
                  <a:srgbClr val="FAFBFF"/>
                </a:solidFill>
                <a:latin typeface="Lato"/>
                <a:cs typeface="Lato"/>
              </a:rPr>
              <a:t>fitrah</a:t>
            </a:r>
            <a:r>
              <a:rPr lang="en-US" sz="2000" dirty="0">
                <a:solidFill>
                  <a:srgbClr val="FAFBFF"/>
                </a:solidFill>
                <a:latin typeface="Lato"/>
                <a:cs typeface="Lato"/>
              </a:rPr>
              <a:t> of a person is nurtured and well-protected, human being will find belief and virtues appealing to his or her heart, and disbelief and vice abhorrent to him or her</a:t>
            </a: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8" name="Rectangle 7">
            <a:extLst>
              <a:ext uri="{FF2B5EF4-FFF2-40B4-BE49-F238E27FC236}">
                <a16:creationId xmlns:a16="http://schemas.microsoft.com/office/drawing/2014/main" id="{1E6D3E6D-D38D-5B44-8B5A-23E4D856EE3D}"/>
              </a:ext>
            </a:extLst>
          </p:cNvPr>
          <p:cNvSpPr/>
          <p:nvPr/>
        </p:nvSpPr>
        <p:spPr>
          <a:xfrm>
            <a:off x="7836958" y="313549"/>
            <a:ext cx="4961615" cy="461665"/>
          </a:xfrm>
          <a:prstGeom prst="rect">
            <a:avLst/>
          </a:prstGeom>
        </p:spPr>
        <p:txBody>
          <a:bodyPr wrap="square">
            <a:spAutoFit/>
          </a:bodyPr>
          <a:lstStyle/>
          <a:p>
            <a:pPr algn="ctr" hangingPunct="0"/>
            <a:r>
              <a:rPr lang="en-US" sz="2400" dirty="0">
                <a:solidFill>
                  <a:schemeClr val="accent4"/>
                </a:solidFill>
                <a:latin typeface="Lato"/>
                <a:cs typeface="Lato"/>
              </a:rPr>
              <a:t>What is </a:t>
            </a:r>
            <a:r>
              <a:rPr lang="en-US" sz="2400" i="1" dirty="0">
                <a:solidFill>
                  <a:schemeClr val="accent4"/>
                </a:solidFill>
                <a:latin typeface="Lato"/>
                <a:cs typeface="Lato"/>
              </a:rPr>
              <a:t>Fitrah?</a:t>
            </a:r>
          </a:p>
        </p:txBody>
      </p:sp>
      <p:sp>
        <p:nvSpPr>
          <p:cNvPr id="7" name="Rectangle 6">
            <a:extLst>
              <a:ext uri="{FF2B5EF4-FFF2-40B4-BE49-F238E27FC236}">
                <a16:creationId xmlns:a16="http://schemas.microsoft.com/office/drawing/2014/main" id="{8552FB05-D360-FB42-8314-E523682E5F64}"/>
              </a:ext>
            </a:extLst>
          </p:cNvPr>
          <p:cNvSpPr/>
          <p:nvPr/>
        </p:nvSpPr>
        <p:spPr>
          <a:xfrm>
            <a:off x="12496887" y="6816985"/>
            <a:ext cx="301686" cy="369332"/>
          </a:xfrm>
          <a:prstGeom prst="rect">
            <a:avLst/>
          </a:prstGeom>
        </p:spPr>
        <p:txBody>
          <a:bodyPr wrap="none">
            <a:spAutoFit/>
          </a:bodyPr>
          <a:lstStyle/>
          <a:p>
            <a:r>
              <a:rPr lang="en-OM" dirty="0">
                <a:solidFill>
                  <a:schemeClr val="bg2"/>
                </a:solidFill>
              </a:rPr>
              <a:t>6</a:t>
            </a:r>
          </a:p>
        </p:txBody>
      </p:sp>
    </p:spTree>
    <p:extLst>
      <p:ext uri="{BB962C8B-B14F-4D97-AF65-F5344CB8AC3E}">
        <p14:creationId xmlns:p14="http://schemas.microsoft.com/office/powerpoint/2010/main" val="352153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5"/>
          <a:stretch>
            <a:fillRect/>
          </a:stretch>
        </p:blipFill>
        <p:spPr>
          <a:xfrm>
            <a:off x="-85780" y="1"/>
            <a:ext cx="7591616" cy="7315200"/>
          </a:xfrm>
          <a:prstGeom prst="rect">
            <a:avLst/>
          </a:prstGeom>
        </p:spPr>
      </p:pic>
      <p:sp>
        <p:nvSpPr>
          <p:cNvPr id="3" name="title copy"/>
          <p:cNvSpPr/>
          <p:nvPr/>
        </p:nvSpPr>
        <p:spPr>
          <a:xfrm>
            <a:off x="303663" y="2080114"/>
            <a:ext cx="6788253" cy="4171830"/>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Allah (SWT) says in the Qur’an that the progeny of Adam had spiritual existence before coming to this material world where they took the first covenant and testified that God is their Lord; Thus, human beings possess primordial awareness of God, which constitutes their nature, prior to their conception</a:t>
            </a: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6"/>
          <a:stretch>
            <a:fillRect/>
          </a:stretch>
        </p:blipFill>
        <p:spPr>
          <a:xfrm>
            <a:off x="5100286" y="775214"/>
            <a:ext cx="1405289" cy="916249"/>
          </a:xfrm>
          <a:prstGeom prst="rect">
            <a:avLst/>
          </a:prstGeom>
        </p:spPr>
      </p:pic>
      <p:sp>
        <p:nvSpPr>
          <p:cNvPr id="5" name="title copy"/>
          <p:cNvSpPr/>
          <p:nvPr/>
        </p:nvSpPr>
        <p:spPr>
          <a:xfrm>
            <a:off x="7994709" y="990232"/>
            <a:ext cx="4712778" cy="5965253"/>
          </a:xfrm>
          <a:prstGeom prst="rect">
            <a:avLst/>
          </a:prstGeom>
        </p:spPr>
        <p:txBody>
          <a:bodyPr spcFirstLastPara="1" lIns="95250" tIns="128588" rIns="95250" bIns="0" anchor="t"/>
          <a:lstStyle/>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endParaRPr lang="en-US" sz="2000">
              <a:solidFill>
                <a:srgbClr val="FAFBFF"/>
              </a:solidFill>
              <a:latin typeface="Lato"/>
              <a:cs typeface="Lato"/>
            </a:endParaRPr>
          </a:p>
          <a:p>
            <a:pPr algn="just" hangingPunct="0">
              <a:lnSpc>
                <a:spcPct val="125000"/>
              </a:lnSpc>
              <a:spcBef>
                <a:spcPts val="1200"/>
              </a:spcBef>
              <a:buClr>
                <a:schemeClr val="accent4"/>
              </a:buClr>
            </a:pPr>
            <a:r>
              <a:rPr lang="en-US" sz="2000">
                <a:solidFill>
                  <a:srgbClr val="FAFBFF"/>
                </a:solidFill>
                <a:latin typeface="Lato"/>
                <a:cs typeface="Lato"/>
              </a:rPr>
              <a:t>”And [mention] when your Lord took from the children of Adam - from their loins - their descendants and made them testify of themselves, [saying to them], "Am I not your Lord?" They said, "Yes, we have testified." [This] - lest you should say on the day of Resurrection, "Indeed, we were of this unaware” [Qur’an 7:172]</a:t>
            </a:r>
          </a:p>
          <a:p>
            <a:pPr algn="just" hangingPunct="0">
              <a:lnSpc>
                <a:spcPct val="125000"/>
              </a:lnSpc>
              <a:spcBef>
                <a:spcPts val="1200"/>
              </a:spcBef>
              <a:buClr>
                <a:schemeClr val="accent4"/>
              </a:buClr>
            </a:pPr>
            <a:endParaRPr lang="en-US" sz="200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a:solidFill>
                <a:srgbClr val="FAFBFF"/>
              </a:solidFill>
              <a:latin typeface="Lato"/>
              <a:cs typeface="Lato"/>
            </a:endParaRPr>
          </a:p>
          <a:p>
            <a:pPr algn="just" hangingPunct="0">
              <a:lnSpc>
                <a:spcPct val="125000"/>
              </a:lnSpc>
            </a:pPr>
            <a:endParaRPr lang="en-US" sz="2000">
              <a:solidFill>
                <a:srgbClr val="FAFBFF"/>
              </a:solidFill>
              <a:latin typeface="Lato"/>
              <a:cs typeface="Lato"/>
            </a:endParaRPr>
          </a:p>
        </p:txBody>
      </p:sp>
      <p:pic>
        <p:nvPicPr>
          <p:cNvPr id="6" name="Line-24"/>
          <p:cNvPicPr/>
          <p:nvPr/>
        </p:nvPicPr>
        <p:blipFill rotWithShape="1">
          <a:blip r:embed="rId7"/>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22210B08-4025-0340-8B13-035259C27CB0}"/>
              </a:ext>
            </a:extLst>
          </p:cNvPr>
          <p:cNvSpPr/>
          <p:nvPr/>
        </p:nvSpPr>
        <p:spPr>
          <a:xfrm>
            <a:off x="8257420" y="1499151"/>
            <a:ext cx="4187356" cy="1569660"/>
          </a:xfrm>
          <a:prstGeom prst="rect">
            <a:avLst/>
          </a:prstGeom>
          <a:ln w="12700">
            <a:solidFill>
              <a:schemeClr val="bg2"/>
            </a:solidFill>
          </a:ln>
        </p:spPr>
        <p:txBody>
          <a:bodyPr wrap="square">
            <a:spAutoFit/>
          </a:bodyPr>
          <a:lstStyle/>
          <a:p>
            <a:pPr algn="r" fontAlgn="base"/>
            <a:r>
              <a:rPr lang="ar-AE" sz="2400">
                <a:solidFill>
                  <a:schemeClr val="bg2"/>
                </a:solidFill>
                <a:latin typeface="Droid Serif"/>
              </a:rPr>
              <a:t>وإِذْ أَخَذَ رَبُّكَ مِن بَنِي آدَمَ مِن ظُهُورِهِمْ ذُرِّيَّتَهُمْ وَأَشْهَدَهُمْ عَلَىٰ أَنفُسِهِمْ أَلَسْتُ بِرَبِّكُمْ ۖ قَالُوا بَلَىٰ ۛ شَهِدْنَا ۛ أَن تَقُولُوا يَوْمَ الْقِيَامَةِ إِنَّا كُنَّا عَنْ هَـٰذَا غَافِلِينَ</a:t>
            </a:r>
          </a:p>
        </p:txBody>
      </p:sp>
      <p:sp>
        <p:nvSpPr>
          <p:cNvPr id="8" name="Rectangle 7">
            <a:extLst>
              <a:ext uri="{FF2B5EF4-FFF2-40B4-BE49-F238E27FC236}">
                <a16:creationId xmlns:a16="http://schemas.microsoft.com/office/drawing/2014/main" id="{0FBB8C91-8671-C548-B9A2-91864AA8385C}"/>
              </a:ext>
            </a:extLst>
          </p:cNvPr>
          <p:cNvSpPr/>
          <p:nvPr/>
        </p:nvSpPr>
        <p:spPr>
          <a:xfrm>
            <a:off x="8133857" y="359715"/>
            <a:ext cx="4434482" cy="830997"/>
          </a:xfrm>
          <a:prstGeom prst="rect">
            <a:avLst/>
          </a:prstGeom>
        </p:spPr>
        <p:txBody>
          <a:bodyPr wrap="square">
            <a:spAutoFit/>
          </a:bodyPr>
          <a:lstStyle/>
          <a:p>
            <a:pPr algn="ctr" hangingPunct="0"/>
            <a:r>
              <a:rPr lang="en-US" sz="2400" dirty="0">
                <a:solidFill>
                  <a:schemeClr val="accent4"/>
                </a:solidFill>
                <a:latin typeface="Lato"/>
                <a:cs typeface="Lato"/>
              </a:rPr>
              <a:t>The  First Covenant Between God and Human Beings</a:t>
            </a:r>
          </a:p>
        </p:txBody>
      </p:sp>
      <p:pic>
        <p:nvPicPr>
          <p:cNvPr id="10" name="007172" descr="007172">
            <a:hlinkClick r:id="" action="ppaction://media"/>
            <a:extLst>
              <a:ext uri="{FF2B5EF4-FFF2-40B4-BE49-F238E27FC236}">
                <a16:creationId xmlns:a16="http://schemas.microsoft.com/office/drawing/2014/main" id="{E492BDD9-887B-7E4C-9240-339FC7E3CB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95105" y="6448039"/>
            <a:ext cx="409706" cy="409706"/>
          </a:xfrm>
          <a:prstGeom prst="rect">
            <a:avLst/>
          </a:prstGeom>
        </p:spPr>
      </p:pic>
      <p:sp>
        <p:nvSpPr>
          <p:cNvPr id="9" name="Rectangle 8">
            <a:extLst>
              <a:ext uri="{FF2B5EF4-FFF2-40B4-BE49-F238E27FC236}">
                <a16:creationId xmlns:a16="http://schemas.microsoft.com/office/drawing/2014/main" id="{573CB2EF-0D49-084F-BA22-16DB8C0C1C01}"/>
              </a:ext>
            </a:extLst>
          </p:cNvPr>
          <p:cNvSpPr/>
          <p:nvPr/>
        </p:nvSpPr>
        <p:spPr>
          <a:xfrm>
            <a:off x="12556644" y="6857745"/>
            <a:ext cx="301686" cy="369332"/>
          </a:xfrm>
          <a:prstGeom prst="rect">
            <a:avLst/>
          </a:prstGeom>
        </p:spPr>
        <p:txBody>
          <a:bodyPr wrap="none">
            <a:spAutoFit/>
          </a:bodyPr>
          <a:lstStyle/>
          <a:p>
            <a:r>
              <a:rPr lang="en-OM" dirty="0">
                <a:solidFill>
                  <a:schemeClr val="bg2"/>
                </a:solidFill>
              </a:rPr>
              <a:t>7</a:t>
            </a:r>
          </a:p>
        </p:txBody>
      </p:sp>
    </p:spTree>
    <p:extLst>
      <p:ext uri="{BB962C8B-B14F-4D97-AF65-F5344CB8AC3E}">
        <p14:creationId xmlns:p14="http://schemas.microsoft.com/office/powerpoint/2010/main" val="137202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5"/>
          <a:stretch>
            <a:fillRect/>
          </a:stretch>
        </p:blipFill>
        <p:spPr>
          <a:xfrm>
            <a:off x="-85780" y="1"/>
            <a:ext cx="7591616" cy="7315200"/>
          </a:xfrm>
          <a:prstGeom prst="rect">
            <a:avLst/>
          </a:prstGeom>
        </p:spPr>
      </p:pic>
      <p:sp>
        <p:nvSpPr>
          <p:cNvPr id="3" name="title copy"/>
          <p:cNvSpPr/>
          <p:nvPr/>
        </p:nvSpPr>
        <p:spPr>
          <a:xfrm>
            <a:off x="303663" y="2080113"/>
            <a:ext cx="6788253" cy="4412247"/>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Human beings’ accepted God’s Trust when all other creatures declined; The Qur’an commentators refer this Trust as the human self-awareness (consciousness) and the freedom of choice (freewill) enabling human beings to develop and grow morally, intellectually and spiritually, and to quest for perfection and excellence</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6"/>
          <a:stretch>
            <a:fillRect/>
          </a:stretch>
        </p:blipFill>
        <p:spPr>
          <a:xfrm>
            <a:off x="5100286" y="775214"/>
            <a:ext cx="1405289" cy="916249"/>
          </a:xfrm>
          <a:prstGeom prst="rect">
            <a:avLst/>
          </a:prstGeom>
        </p:spPr>
      </p:pic>
      <p:sp>
        <p:nvSpPr>
          <p:cNvPr id="5" name="title copy"/>
          <p:cNvSpPr/>
          <p:nvPr/>
        </p:nvSpPr>
        <p:spPr>
          <a:xfrm>
            <a:off x="7994709" y="990232"/>
            <a:ext cx="4712778" cy="5208549"/>
          </a:xfrm>
          <a:prstGeom prst="rect">
            <a:avLst/>
          </a:prstGeom>
        </p:spPr>
        <p:txBody>
          <a:bodyPr spcFirstLastPara="1" lIns="95250" tIns="128588" rIns="95250" bIns="0" anchor="t"/>
          <a:lstStyle/>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r>
              <a:rPr lang="en-US" sz="2000" dirty="0">
                <a:solidFill>
                  <a:srgbClr val="FAFBFF"/>
                </a:solidFill>
                <a:latin typeface="Lato"/>
                <a:cs typeface="Lato"/>
              </a:rPr>
              <a:t>“Truly, We did offer the trust (</a:t>
            </a:r>
            <a:r>
              <a:rPr lang="en-US" sz="2000" i="1" dirty="0">
                <a:solidFill>
                  <a:srgbClr val="FAFBFF"/>
                </a:solidFill>
                <a:latin typeface="Lato"/>
                <a:cs typeface="Lato"/>
              </a:rPr>
              <a:t>al-</a:t>
            </a:r>
            <a:r>
              <a:rPr lang="en-US" sz="2000" i="1" dirty="0" err="1">
                <a:solidFill>
                  <a:srgbClr val="FAFBFF"/>
                </a:solidFill>
                <a:latin typeface="Lato"/>
                <a:cs typeface="Lato"/>
              </a:rPr>
              <a:t>Amanah</a:t>
            </a:r>
            <a:r>
              <a:rPr lang="en-US" sz="2000" dirty="0">
                <a:solidFill>
                  <a:srgbClr val="FAFBFF"/>
                </a:solidFill>
                <a:latin typeface="Lato"/>
                <a:cs typeface="Lato"/>
              </a:rPr>
              <a:t>) to the heavens and the earth, and the mountains, but they declined to bear it and were afraid of it. But the man bore it. Verily, he was unjust (to himself) and ignorant (of its results)” [Qur’an 33:72]</a:t>
            </a: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7"/>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22210B08-4025-0340-8B13-035259C27CB0}"/>
              </a:ext>
            </a:extLst>
          </p:cNvPr>
          <p:cNvSpPr/>
          <p:nvPr/>
        </p:nvSpPr>
        <p:spPr>
          <a:xfrm>
            <a:off x="8133857" y="1499151"/>
            <a:ext cx="4310919" cy="1200329"/>
          </a:xfrm>
          <a:prstGeom prst="rect">
            <a:avLst/>
          </a:prstGeom>
          <a:ln w="12700">
            <a:solidFill>
              <a:schemeClr val="bg2"/>
            </a:solidFill>
          </a:ln>
        </p:spPr>
        <p:txBody>
          <a:bodyPr wrap="square">
            <a:spAutoFit/>
          </a:bodyPr>
          <a:lstStyle/>
          <a:p>
            <a:pPr algn="r" fontAlgn="base"/>
            <a:r>
              <a:rPr lang="ar-AE" sz="2400">
                <a:solidFill>
                  <a:schemeClr val="bg2"/>
                </a:solidFill>
                <a:latin typeface="Droid Serif"/>
              </a:rPr>
              <a:t>إِنَّا عَرَضْنَا الْأَمَانَةَ عَلَى السَّمَاوَاتِ وَالْأَرْضِ وَالْجِبَالِ فَأَبَيْنَ أَن يَحْمِلْنَهَا وَأَشْفَقْنَ مِنْهَا وَحَمَلَهَا الْإِنسَانُ ۖ إِنَّهُ كَانَ ظَلُومًا جَهُولًا</a:t>
            </a:r>
          </a:p>
        </p:txBody>
      </p:sp>
      <p:sp>
        <p:nvSpPr>
          <p:cNvPr id="8" name="Rectangle 7">
            <a:extLst>
              <a:ext uri="{FF2B5EF4-FFF2-40B4-BE49-F238E27FC236}">
                <a16:creationId xmlns:a16="http://schemas.microsoft.com/office/drawing/2014/main" id="{0FBB8C91-8671-C548-B9A2-91864AA8385C}"/>
              </a:ext>
            </a:extLst>
          </p:cNvPr>
          <p:cNvSpPr/>
          <p:nvPr/>
        </p:nvSpPr>
        <p:spPr>
          <a:xfrm>
            <a:off x="8133857" y="359715"/>
            <a:ext cx="4434482" cy="830997"/>
          </a:xfrm>
          <a:prstGeom prst="rect">
            <a:avLst/>
          </a:prstGeom>
        </p:spPr>
        <p:txBody>
          <a:bodyPr wrap="square">
            <a:spAutoFit/>
          </a:bodyPr>
          <a:lstStyle/>
          <a:p>
            <a:pPr algn="ctr" hangingPunct="0"/>
            <a:r>
              <a:rPr lang="en-US" sz="2400">
                <a:solidFill>
                  <a:schemeClr val="accent4"/>
                </a:solidFill>
                <a:latin typeface="Lato"/>
                <a:cs typeface="Lato"/>
              </a:rPr>
              <a:t>The  Human  Consciousness and Freewill</a:t>
            </a:r>
          </a:p>
        </p:txBody>
      </p:sp>
      <p:pic>
        <p:nvPicPr>
          <p:cNvPr id="9" name="033072" descr="033072">
            <a:hlinkClick r:id="" action="ppaction://media"/>
            <a:extLst>
              <a:ext uri="{FF2B5EF4-FFF2-40B4-BE49-F238E27FC236}">
                <a16:creationId xmlns:a16="http://schemas.microsoft.com/office/drawing/2014/main" id="{5D3604FB-B672-FA41-9EFE-E3D1E00B3E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83625" y="5665362"/>
            <a:ext cx="453084" cy="453084"/>
          </a:xfrm>
          <a:prstGeom prst="rect">
            <a:avLst/>
          </a:prstGeom>
        </p:spPr>
      </p:pic>
      <p:sp>
        <p:nvSpPr>
          <p:cNvPr id="10" name="Rectangle 9">
            <a:extLst>
              <a:ext uri="{FF2B5EF4-FFF2-40B4-BE49-F238E27FC236}">
                <a16:creationId xmlns:a16="http://schemas.microsoft.com/office/drawing/2014/main" id="{46F1083E-8700-274B-91F7-CA59AE8D0B5B}"/>
              </a:ext>
            </a:extLst>
          </p:cNvPr>
          <p:cNvSpPr/>
          <p:nvPr/>
        </p:nvSpPr>
        <p:spPr>
          <a:xfrm>
            <a:off x="12556644" y="6829298"/>
            <a:ext cx="301686" cy="369332"/>
          </a:xfrm>
          <a:prstGeom prst="rect">
            <a:avLst/>
          </a:prstGeom>
        </p:spPr>
        <p:txBody>
          <a:bodyPr wrap="none">
            <a:spAutoFit/>
          </a:bodyPr>
          <a:lstStyle/>
          <a:p>
            <a:r>
              <a:rPr lang="en-OM" dirty="0">
                <a:solidFill>
                  <a:schemeClr val="bg2"/>
                </a:solidFill>
              </a:rPr>
              <a:t>8</a:t>
            </a:r>
          </a:p>
        </p:txBody>
      </p:sp>
    </p:spTree>
    <p:extLst>
      <p:ext uri="{BB962C8B-B14F-4D97-AF65-F5344CB8AC3E}">
        <p14:creationId xmlns:p14="http://schemas.microsoft.com/office/powerpoint/2010/main" val="34248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Стандартна">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5467</Words>
  <Application>Microsoft Office PowerPoint</Application>
  <PresentationFormat>Custom</PresentationFormat>
  <Paragraphs>515</Paragraphs>
  <Slides>29</Slides>
  <Notes>29</Notes>
  <HiddenSlides>0</HiddenSlides>
  <MMClips>7</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Visme</dc:creator>
  <cp:lastModifiedBy>Hafidh Al Rawahy</cp:lastModifiedBy>
  <cp:revision>6</cp:revision>
  <dcterms:created xsi:type="dcterms:W3CDTF">2020-07-22T19:12:05Z</dcterms:created>
  <dcterms:modified xsi:type="dcterms:W3CDTF">2020-12-29T06:45:53Z</dcterms:modified>
</cp:coreProperties>
</file>